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7"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West" initials="NW" lastIdx="1" clrIdx="0">
    <p:extLst>
      <p:ext uri="{19B8F6BF-5375-455C-9EA6-DF929625EA0E}">
        <p15:presenceInfo xmlns:p15="http://schemas.microsoft.com/office/powerpoint/2012/main" userId="f455f71ab8decb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2"/>
    <p:restoredTop sz="96197"/>
  </p:normalViewPr>
  <p:slideViewPr>
    <p:cSldViewPr snapToGrid="0" snapToObjects="1">
      <p:cViewPr>
        <p:scale>
          <a:sx n="125" d="100"/>
          <a:sy n="125" d="100"/>
        </p:scale>
        <p:origin x="2232" y="-2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707EAC-CA32-0C46-9BF1-D97BF930E54A}" type="datetimeFigureOut">
              <a:rPr lang="en-US" smtClean="0"/>
              <a:t>6/17/22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40691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707EAC-CA32-0C46-9BF1-D97BF930E54A}" type="datetimeFigureOut">
              <a:rPr lang="en-US" smtClean="0"/>
              <a:t>6/17/22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308348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707EAC-CA32-0C46-9BF1-D97BF930E54A}" type="datetimeFigureOut">
              <a:rPr lang="en-US" smtClean="0"/>
              <a:t>6/17/22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9264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3707EAC-CA32-0C46-9BF1-D97BF930E54A}" type="datetimeFigureOut">
              <a:rPr lang="en-US" smtClean="0"/>
              <a:t>6/17/22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241271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3707EAC-CA32-0C46-9BF1-D97BF930E54A}" type="datetimeFigureOut">
              <a:rPr lang="en-US" smtClean="0"/>
              <a:t>6/17/22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272333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3707EAC-CA32-0C46-9BF1-D97BF930E54A}" type="datetimeFigureOut">
              <a:rPr lang="en-US" smtClean="0"/>
              <a:t>6/17/22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111346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3707EAC-CA32-0C46-9BF1-D97BF930E54A}" type="datetimeFigureOut">
              <a:rPr lang="en-US" smtClean="0"/>
              <a:t>6/17/22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23775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3707EAC-CA32-0C46-9BF1-D97BF930E54A}" type="datetimeFigureOut">
              <a:rPr lang="en-US" smtClean="0"/>
              <a:t>6/17/22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510795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07EAC-CA32-0C46-9BF1-D97BF930E54A}" type="datetimeFigureOut">
              <a:rPr lang="en-US" smtClean="0"/>
              <a:t>6/17/22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92388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3707EAC-CA32-0C46-9BF1-D97BF930E54A}" type="datetimeFigureOut">
              <a:rPr lang="en-US" smtClean="0"/>
              <a:t>6/17/22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243056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3707EAC-CA32-0C46-9BF1-D97BF930E54A}" type="datetimeFigureOut">
              <a:rPr lang="en-US" smtClean="0"/>
              <a:t>6/17/22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9014B-316D-3D4B-981E-8F86D5255842}" type="slidenum">
              <a:rPr lang="en-US" smtClean="0"/>
              <a:t>‹#›</a:t>
            </a:fld>
            <a:endParaRPr lang="en-US" dirty="0"/>
          </a:p>
        </p:txBody>
      </p:sp>
    </p:spTree>
    <p:extLst>
      <p:ext uri="{BB962C8B-B14F-4D97-AF65-F5344CB8AC3E}">
        <p14:creationId xmlns:p14="http://schemas.microsoft.com/office/powerpoint/2010/main" val="163341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3707EAC-CA32-0C46-9BF1-D97BF930E54A}" type="datetimeFigureOut">
              <a:rPr lang="en-US" smtClean="0"/>
              <a:t>6/17/22</a:t>
            </a:fld>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FA9014B-316D-3D4B-981E-8F86D5255842}" type="slidenum">
              <a:rPr lang="en-US" smtClean="0"/>
              <a:t>‹#›</a:t>
            </a:fld>
            <a:endParaRPr lang="en-US" dirty="0"/>
          </a:p>
        </p:txBody>
      </p:sp>
    </p:spTree>
    <p:extLst>
      <p:ext uri="{BB962C8B-B14F-4D97-AF65-F5344CB8AC3E}">
        <p14:creationId xmlns:p14="http://schemas.microsoft.com/office/powerpoint/2010/main" val="26867390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71C92E7-E632-E046-968E-95934D0BCFAD}"/>
              </a:ext>
            </a:extLst>
          </p:cNvPr>
          <p:cNvGraphicFramePr>
            <a:graphicFrameLocks noGrp="1"/>
          </p:cNvGraphicFramePr>
          <p:nvPr>
            <p:extLst>
              <p:ext uri="{D42A27DB-BD31-4B8C-83A1-F6EECF244321}">
                <p14:modId xmlns:p14="http://schemas.microsoft.com/office/powerpoint/2010/main" val="1052359815"/>
              </p:ext>
            </p:extLst>
          </p:nvPr>
        </p:nvGraphicFramePr>
        <p:xfrm>
          <a:off x="-54627" y="-82896"/>
          <a:ext cx="6912627" cy="9877136"/>
        </p:xfrm>
        <a:graphic>
          <a:graphicData uri="http://schemas.openxmlformats.org/drawingml/2006/table">
            <a:tbl>
              <a:tblPr firstRow="1" bandRow="1">
                <a:tableStyleId>{F5AB1C69-6EDB-4FF4-983F-18BD219EF322}</a:tableStyleId>
              </a:tblPr>
              <a:tblGrid>
                <a:gridCol w="6912627">
                  <a:extLst>
                    <a:ext uri="{9D8B030D-6E8A-4147-A177-3AD203B41FA5}">
                      <a16:colId xmlns:a16="http://schemas.microsoft.com/office/drawing/2014/main" val="3471707247"/>
                    </a:ext>
                  </a:extLst>
                </a:gridCol>
              </a:tblGrid>
              <a:tr h="1304511">
                <a:tc>
                  <a:txBody>
                    <a:bodyPr/>
                    <a:lstStyle/>
                    <a:p>
                      <a:endParaRPr lang="en-US" sz="1100" dirty="0"/>
                    </a:p>
                  </a:txBody>
                  <a:tcPr marL="74295" marR="74295" marT="37148" marB="37148"/>
                </a:tc>
                <a:extLst>
                  <a:ext uri="{0D108BD9-81ED-4DB2-BD59-A6C34878D82A}">
                    <a16:rowId xmlns:a16="http://schemas.microsoft.com/office/drawing/2014/main" val="2105714803"/>
                  </a:ext>
                </a:extLst>
              </a:tr>
              <a:tr h="2051587">
                <a:tc>
                  <a:txBody>
                    <a:bodyPr/>
                    <a:lstStyle/>
                    <a:p>
                      <a:pPr algn="just"/>
                      <a:r>
                        <a:rPr lang="en-US" sz="1200" dirty="0"/>
                        <a:t>This is the 6</a:t>
                      </a:r>
                      <a:r>
                        <a:rPr lang="en-US" sz="1200" baseline="30000" dirty="0"/>
                        <a:t>th</a:t>
                      </a:r>
                      <a:r>
                        <a:rPr lang="en-US" sz="1200" dirty="0"/>
                        <a:t> and last edition this academic term of the Reading Newsletter. We have made huge progress using the Accelerated Reading Program and the Points Scheme.  The children have thrived in their reading ability and it shows by all the fantastic winners that have come through the library. </a:t>
                      </a:r>
                    </a:p>
                    <a:p>
                      <a:pPr algn="just"/>
                      <a:r>
                        <a:rPr lang="en-US" sz="1200" dirty="0"/>
                        <a:t>We are super impressed with how far they have all come and it’s lovely to see that not only do they love to read more frequently but most of all enjoy the books that they are reading. </a:t>
                      </a:r>
                    </a:p>
                    <a:p>
                      <a:pPr algn="just"/>
                      <a:r>
                        <a:rPr lang="en-US" sz="1200" dirty="0"/>
                        <a:t>With the library coming to a close for this 2021/2022 year, we would like to thank all those that have donated books to the library.  We love getting new or used books especially if they can be used as part of the Accelerated Scheme, as the children will get so much use out of them and they can gain more points: points mean prizes!!  So that being said if there any books that you will be disposing of this summer, please please pass these forward to us in the new term, any book, regardless of what it is will be hugely appreciated.  Thank you and have a fantastic summer holiday.  See you next term!</a:t>
                      </a:r>
                    </a:p>
                  </a:txBody>
                  <a:tcPr marL="74295" marR="74295" marT="37148" marB="37148"/>
                </a:tc>
                <a:extLst>
                  <a:ext uri="{0D108BD9-81ED-4DB2-BD59-A6C34878D82A}">
                    <a16:rowId xmlns:a16="http://schemas.microsoft.com/office/drawing/2014/main" val="4088061634"/>
                  </a:ext>
                </a:extLst>
              </a:tr>
              <a:tr h="4003305">
                <a:tc>
                  <a:txBody>
                    <a:bodyPr/>
                    <a:lstStyle/>
                    <a:p>
                      <a:pPr algn="ctr"/>
                      <a:endParaRPr lang="en-US" sz="18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endParaRPr lang="en-US" sz="1100" b="1" u="sng" dirty="0">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dirty="0"/>
                    </a:p>
                  </a:txBody>
                  <a:tcPr marL="74295" marR="74295" marT="37148" marB="37148"/>
                </a:tc>
                <a:extLst>
                  <a:ext uri="{0D108BD9-81ED-4DB2-BD59-A6C34878D82A}">
                    <a16:rowId xmlns:a16="http://schemas.microsoft.com/office/drawing/2014/main" val="1401201391"/>
                  </a:ext>
                </a:extLst>
              </a:tr>
              <a:tr h="2483344">
                <a:tc>
                  <a:txBody>
                    <a:bodyPr/>
                    <a:lstStyle/>
                    <a:p>
                      <a:pPr algn="ctr"/>
                      <a:endParaRPr lang="en-US" sz="1200" dirty="0"/>
                    </a:p>
                    <a:p>
                      <a:pPr algn="ctr"/>
                      <a:endParaRPr lang="en-US" sz="1200" dirty="0"/>
                    </a:p>
                    <a:p>
                      <a:pPr algn="ctr"/>
                      <a:endParaRPr lang="en-US" sz="1200" dirty="0"/>
                    </a:p>
                    <a:p>
                      <a:pPr algn="ctr"/>
                      <a:endParaRPr lang="en-US" sz="1200" dirty="0"/>
                    </a:p>
                    <a:p>
                      <a:pPr algn="ctr"/>
                      <a:endParaRPr lang="en-US" sz="1200" dirty="0"/>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600" b="1" u="none" strike="noStrike" kern="1200" dirty="0">
                        <a:solidFill>
                          <a:schemeClr val="tx1"/>
                        </a:solidFill>
                        <a:effectLst/>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600" b="1" u="none" strike="noStrike" kern="1200" dirty="0">
                        <a:solidFill>
                          <a:schemeClr val="tx1"/>
                        </a:solidFill>
                        <a:effectLst/>
                      </a:endParaRPr>
                    </a:p>
                    <a:p>
                      <a:pPr algn="ctr"/>
                      <a:endParaRPr lang="en-US" sz="1200" dirty="0"/>
                    </a:p>
                    <a:p>
                      <a:pPr algn="ctr"/>
                      <a:endParaRPr lang="en-US" sz="1200" dirty="0"/>
                    </a:p>
                  </a:txBody>
                  <a:tcPr marL="74295" marR="74295" marT="37148" marB="37148"/>
                </a:tc>
                <a:extLst>
                  <a:ext uri="{0D108BD9-81ED-4DB2-BD59-A6C34878D82A}">
                    <a16:rowId xmlns:a16="http://schemas.microsoft.com/office/drawing/2014/main" val="2441745283"/>
                  </a:ext>
                </a:extLst>
              </a:tr>
            </a:tbl>
          </a:graphicData>
        </a:graphic>
      </p:graphicFrame>
      <p:sp>
        <p:nvSpPr>
          <p:cNvPr id="2" name="TextBox 1">
            <a:extLst>
              <a:ext uri="{FF2B5EF4-FFF2-40B4-BE49-F238E27FC236}">
                <a16:creationId xmlns:a16="http://schemas.microsoft.com/office/drawing/2014/main" id="{C9F9EA5C-1F7A-DD49-A398-D56E4F885549}"/>
              </a:ext>
            </a:extLst>
          </p:cNvPr>
          <p:cNvSpPr txBox="1"/>
          <p:nvPr/>
        </p:nvSpPr>
        <p:spPr>
          <a:xfrm>
            <a:off x="1283914" y="-1689847"/>
            <a:ext cx="184731" cy="317459"/>
          </a:xfrm>
          <a:prstGeom prst="rect">
            <a:avLst/>
          </a:prstGeom>
          <a:noFill/>
        </p:spPr>
        <p:txBody>
          <a:bodyPr wrap="none" rtlCol="0">
            <a:spAutoFit/>
          </a:bodyPr>
          <a:lstStyle/>
          <a:p>
            <a:endParaRPr lang="en-US" sz="1463" dirty="0"/>
          </a:p>
        </p:txBody>
      </p:sp>
      <p:pic>
        <p:nvPicPr>
          <p:cNvPr id="7" name="Picture 6">
            <a:extLst>
              <a:ext uri="{FF2B5EF4-FFF2-40B4-BE49-F238E27FC236}">
                <a16:creationId xmlns:a16="http://schemas.microsoft.com/office/drawing/2014/main" id="{F38E9C67-C364-6F6E-C5C9-D1AC5C015519}"/>
              </a:ext>
            </a:extLst>
          </p:cNvPr>
          <p:cNvPicPr>
            <a:picLocks noChangeAspect="1"/>
          </p:cNvPicPr>
          <p:nvPr/>
        </p:nvPicPr>
        <p:blipFill>
          <a:blip r:embed="rId2"/>
          <a:stretch>
            <a:fillRect/>
          </a:stretch>
        </p:blipFill>
        <p:spPr>
          <a:xfrm>
            <a:off x="5431836" y="8064093"/>
            <a:ext cx="1701647" cy="1701647"/>
          </a:xfrm>
          <a:prstGeom prst="rect">
            <a:avLst/>
          </a:prstGeom>
        </p:spPr>
      </p:pic>
      <p:pic>
        <p:nvPicPr>
          <p:cNvPr id="11" name="Picture 10">
            <a:extLst>
              <a:ext uri="{FF2B5EF4-FFF2-40B4-BE49-F238E27FC236}">
                <a16:creationId xmlns:a16="http://schemas.microsoft.com/office/drawing/2014/main" id="{609DB345-DB92-474B-6A75-AAD6F0A0FDA5}"/>
              </a:ext>
            </a:extLst>
          </p:cNvPr>
          <p:cNvPicPr>
            <a:picLocks noChangeAspect="1"/>
          </p:cNvPicPr>
          <p:nvPr/>
        </p:nvPicPr>
        <p:blipFill>
          <a:blip r:embed="rId3"/>
          <a:stretch>
            <a:fillRect/>
          </a:stretch>
        </p:blipFill>
        <p:spPr>
          <a:xfrm>
            <a:off x="3605888" y="-128161"/>
            <a:ext cx="1260907" cy="1260907"/>
          </a:xfrm>
          <a:prstGeom prst="rect">
            <a:avLst/>
          </a:prstGeom>
        </p:spPr>
      </p:pic>
      <p:pic>
        <p:nvPicPr>
          <p:cNvPr id="6" name="Picture 5" descr="Logo, icon&#10;&#10;Description automatically generated">
            <a:extLst>
              <a:ext uri="{FF2B5EF4-FFF2-40B4-BE49-F238E27FC236}">
                <a16:creationId xmlns:a16="http://schemas.microsoft.com/office/drawing/2014/main" id="{FE8A770B-5274-7F48-BE64-9F14A8923B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0820" y="48952"/>
            <a:ext cx="1922132" cy="1119571"/>
          </a:xfrm>
          <a:prstGeom prst="rect">
            <a:avLst/>
          </a:prstGeom>
        </p:spPr>
      </p:pic>
      <p:sp>
        <p:nvSpPr>
          <p:cNvPr id="9" name="TextBox 8">
            <a:extLst>
              <a:ext uri="{FF2B5EF4-FFF2-40B4-BE49-F238E27FC236}">
                <a16:creationId xmlns:a16="http://schemas.microsoft.com/office/drawing/2014/main" id="{B8171274-1E16-6626-5ED1-E315B108212D}"/>
              </a:ext>
            </a:extLst>
          </p:cNvPr>
          <p:cNvSpPr txBox="1"/>
          <p:nvPr/>
        </p:nvSpPr>
        <p:spPr>
          <a:xfrm>
            <a:off x="0" y="-1"/>
            <a:ext cx="2890202" cy="1200329"/>
          </a:xfrm>
          <a:prstGeom prst="rect">
            <a:avLst/>
          </a:prstGeom>
          <a:noFill/>
        </p:spPr>
        <p:txBody>
          <a:bodyPr wrap="square" rtlCol="0">
            <a:spAutoFit/>
          </a:bodyPr>
          <a:lstStyle/>
          <a:p>
            <a:r>
              <a:rPr lang="en-US" sz="2400" b="1" dirty="0" err="1">
                <a:solidFill>
                  <a:schemeClr val="bg1"/>
                </a:solidFill>
              </a:rPr>
              <a:t>Rodmersham</a:t>
            </a:r>
            <a:r>
              <a:rPr lang="en-US" sz="2400" b="1" dirty="0">
                <a:solidFill>
                  <a:schemeClr val="bg1"/>
                </a:solidFill>
              </a:rPr>
              <a:t> School </a:t>
            </a:r>
          </a:p>
          <a:p>
            <a:r>
              <a:rPr lang="en-US" sz="2400" b="1" dirty="0">
                <a:solidFill>
                  <a:schemeClr val="bg1"/>
                </a:solidFill>
              </a:rPr>
              <a:t>Reading Newsletter</a:t>
            </a:r>
          </a:p>
          <a:p>
            <a:r>
              <a:rPr lang="en-US" sz="2400" b="1" dirty="0">
                <a:solidFill>
                  <a:schemeClr val="bg1"/>
                </a:solidFill>
              </a:rPr>
              <a:t>July 2022</a:t>
            </a:r>
          </a:p>
        </p:txBody>
      </p:sp>
      <p:sp>
        <p:nvSpPr>
          <p:cNvPr id="38" name="TextBox 37">
            <a:extLst>
              <a:ext uri="{FF2B5EF4-FFF2-40B4-BE49-F238E27FC236}">
                <a16:creationId xmlns:a16="http://schemas.microsoft.com/office/drawing/2014/main" id="{76C9E843-1DAE-6576-F824-8D11053757E3}"/>
              </a:ext>
            </a:extLst>
          </p:cNvPr>
          <p:cNvSpPr txBox="1"/>
          <p:nvPr/>
        </p:nvSpPr>
        <p:spPr>
          <a:xfrm>
            <a:off x="1977715" y="753976"/>
            <a:ext cx="2362233" cy="461665"/>
          </a:xfrm>
          <a:prstGeom prst="rect">
            <a:avLst/>
          </a:prstGeom>
          <a:noFill/>
        </p:spPr>
        <p:txBody>
          <a:bodyPr wrap="square" rtlCol="0">
            <a:spAutoFit/>
          </a:bodyPr>
          <a:lstStyle/>
          <a:p>
            <a:r>
              <a:rPr lang="en-US" sz="2400" b="1" dirty="0"/>
              <a:t>SCHOOL’S OUT!!</a:t>
            </a:r>
          </a:p>
        </p:txBody>
      </p:sp>
      <p:sp>
        <p:nvSpPr>
          <p:cNvPr id="13" name="Rounded Rectangular Callout 12">
            <a:extLst>
              <a:ext uri="{FF2B5EF4-FFF2-40B4-BE49-F238E27FC236}">
                <a16:creationId xmlns:a16="http://schemas.microsoft.com/office/drawing/2014/main" id="{13B49298-06D3-C077-9B46-16EC653C024F}"/>
              </a:ext>
            </a:extLst>
          </p:cNvPr>
          <p:cNvSpPr/>
          <p:nvPr/>
        </p:nvSpPr>
        <p:spPr>
          <a:xfrm>
            <a:off x="2473525" y="7552515"/>
            <a:ext cx="2958311" cy="1913313"/>
          </a:xfrm>
          <a:prstGeom prst="wedgeRoundRectCallout">
            <a:avLst>
              <a:gd name="adj1" fmla="val -21243"/>
              <a:gd name="adj2" fmla="val 61502"/>
              <a:gd name="adj3" fmla="val 16667"/>
            </a:avLst>
          </a:prstGeom>
          <a:gradFill flip="none" rotWithShape="0">
            <a:gsLst>
              <a:gs pos="100000">
                <a:srgbClr val="FFC000">
                  <a:shade val="67500"/>
                  <a:satMod val="115000"/>
                  <a:alpha val="19284"/>
                </a:srgbClr>
              </a:gs>
              <a:gs pos="34000">
                <a:srgbClr val="FFC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Twinkl" pitchFamily="2" charset="77"/>
              </a:rPr>
              <a:t>Fun Facts</a:t>
            </a:r>
          </a:p>
          <a:p>
            <a:pPr algn="ctr"/>
            <a:r>
              <a:rPr lang="en-US" sz="1300" b="1" dirty="0">
                <a:latin typeface="Twinkl" pitchFamily="2" charset="77"/>
              </a:rPr>
              <a:t>Did you know </a:t>
            </a:r>
            <a:r>
              <a:rPr lang="en-US" sz="1300" dirty="0">
                <a:latin typeface="Twinkl" pitchFamily="2" charset="77"/>
              </a:rPr>
              <a:t>since the reading scheme has been in place, there have been 262 winners. 116 for the Wishing Jar and 87 for the Vending Machine. 59 of them have been </a:t>
            </a:r>
            <a:r>
              <a:rPr lang="en-US" sz="1300" b="1" dirty="0">
                <a:latin typeface="Twinkl" pitchFamily="2" charset="77"/>
              </a:rPr>
              <a:t>STAR</a:t>
            </a:r>
            <a:r>
              <a:rPr lang="en-US" sz="1300" dirty="0">
                <a:latin typeface="Twinkl" pitchFamily="2" charset="77"/>
              </a:rPr>
              <a:t> prize winners. Well done everyone!! </a:t>
            </a:r>
            <a:r>
              <a:rPr lang="en-US" sz="1300" dirty="0">
                <a:latin typeface="Twinkl" pitchFamily="2" charset="77"/>
                <a:sym typeface="Wingdings" pitchFamily="2" charset="2"/>
              </a:rPr>
              <a:t></a:t>
            </a:r>
            <a:endParaRPr lang="en-US" sz="1300" dirty="0">
              <a:latin typeface="Twinkl" pitchFamily="2" charset="77"/>
            </a:endParaRPr>
          </a:p>
        </p:txBody>
      </p:sp>
      <p:sp>
        <p:nvSpPr>
          <p:cNvPr id="42" name="Rounded Rectangular Callout 41">
            <a:extLst>
              <a:ext uri="{FF2B5EF4-FFF2-40B4-BE49-F238E27FC236}">
                <a16:creationId xmlns:a16="http://schemas.microsoft.com/office/drawing/2014/main" id="{16146CAB-192D-F39E-6EEB-D8684109AC22}"/>
              </a:ext>
            </a:extLst>
          </p:cNvPr>
          <p:cNvSpPr/>
          <p:nvPr/>
        </p:nvSpPr>
        <p:spPr>
          <a:xfrm>
            <a:off x="93222" y="7537886"/>
            <a:ext cx="2104820" cy="1898793"/>
          </a:xfrm>
          <a:prstGeom prst="wedgeRoundRectCallout">
            <a:avLst>
              <a:gd name="adj1" fmla="val -21431"/>
              <a:gd name="adj2" fmla="val 59338"/>
              <a:gd name="adj3" fmla="val 16667"/>
            </a:avLst>
          </a:prstGeom>
          <a:gradFill flip="none" rotWithShape="0">
            <a:gsLst>
              <a:gs pos="100000">
                <a:srgbClr val="FFC000">
                  <a:shade val="67500"/>
                  <a:satMod val="115000"/>
                  <a:alpha val="19284"/>
                </a:srgbClr>
              </a:gs>
              <a:gs pos="34000">
                <a:srgbClr val="FFC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Twinkl" pitchFamily="2" charset="77"/>
              </a:rPr>
              <a:t>Fun Facts</a:t>
            </a:r>
          </a:p>
          <a:p>
            <a:pPr algn="ctr"/>
            <a:r>
              <a:rPr lang="en-US" sz="1600" b="1" dirty="0">
                <a:latin typeface="Twinkl" pitchFamily="2" charset="77"/>
              </a:rPr>
              <a:t>Did you know </a:t>
            </a:r>
            <a:r>
              <a:rPr lang="en-US" sz="1600" dirty="0">
                <a:latin typeface="Twinkl" pitchFamily="2" charset="77"/>
              </a:rPr>
              <a:t>that the overall winner of the reading point scheme this year was ………</a:t>
            </a:r>
          </a:p>
          <a:p>
            <a:pPr algn="ctr"/>
            <a:r>
              <a:rPr lang="en-US" sz="1600" b="1" dirty="0">
                <a:latin typeface="Twinkl" pitchFamily="2" charset="77"/>
              </a:rPr>
              <a:t>Matilda Flatt!!</a:t>
            </a:r>
          </a:p>
        </p:txBody>
      </p:sp>
      <p:sp>
        <p:nvSpPr>
          <p:cNvPr id="44" name="TextBox 43">
            <a:extLst>
              <a:ext uri="{FF2B5EF4-FFF2-40B4-BE49-F238E27FC236}">
                <a16:creationId xmlns:a16="http://schemas.microsoft.com/office/drawing/2014/main" id="{347D52AC-A80D-7FB3-C2A5-2CFCDD7BDE53}"/>
              </a:ext>
            </a:extLst>
          </p:cNvPr>
          <p:cNvSpPr txBox="1"/>
          <p:nvPr/>
        </p:nvSpPr>
        <p:spPr>
          <a:xfrm>
            <a:off x="-100432" y="4444536"/>
            <a:ext cx="6885314" cy="1446550"/>
          </a:xfrm>
          <a:prstGeom prst="rect">
            <a:avLst/>
          </a:prstGeom>
          <a:noFill/>
        </p:spPr>
        <p:txBody>
          <a:bodyPr wrap="square">
            <a:spAutoFit/>
          </a:bodyPr>
          <a:lstStyle/>
          <a:p>
            <a:pPr algn="ctr"/>
            <a:endParaRPr lang="en-US" sz="2000" b="1" u="sng" dirty="0"/>
          </a:p>
          <a:p>
            <a:pPr algn="ctr"/>
            <a:r>
              <a:rPr lang="en-US" sz="2000" b="1" u="sng" dirty="0"/>
              <a:t>Book Corner</a:t>
            </a:r>
          </a:p>
          <a:p>
            <a:pPr algn="just"/>
            <a:r>
              <a:rPr lang="en-US" sz="1200" dirty="0"/>
              <a:t>Congratulations to our July winners that have been awarded Wishing Jar, Vending Machine and STAR prizes. Our last one proved very popular. We had 38 winners!  </a:t>
            </a:r>
          </a:p>
          <a:p>
            <a:pPr algn="just"/>
            <a:r>
              <a:rPr lang="en-US" sz="1200" dirty="0"/>
              <a:t>Every month we award the STAR prize winners with Ice-cream factory. They love this award, it is a real treat. Well done to you all, you are amazing readers!</a:t>
            </a:r>
          </a:p>
        </p:txBody>
      </p:sp>
      <p:pic>
        <p:nvPicPr>
          <p:cNvPr id="17" name="Picture 16">
            <a:extLst>
              <a:ext uri="{FF2B5EF4-FFF2-40B4-BE49-F238E27FC236}">
                <a16:creationId xmlns:a16="http://schemas.microsoft.com/office/drawing/2014/main" id="{A604A0A0-275A-1E02-A9D8-8589E3878A0D}"/>
              </a:ext>
            </a:extLst>
          </p:cNvPr>
          <p:cNvPicPr>
            <a:picLocks noChangeAspect="1"/>
          </p:cNvPicPr>
          <p:nvPr/>
        </p:nvPicPr>
        <p:blipFill>
          <a:blip r:embed="rId5"/>
          <a:stretch>
            <a:fillRect/>
          </a:stretch>
        </p:blipFill>
        <p:spPr>
          <a:xfrm>
            <a:off x="4234739" y="6021807"/>
            <a:ext cx="1472582" cy="1104436"/>
          </a:xfrm>
          <a:prstGeom prst="rect">
            <a:avLst/>
          </a:prstGeom>
        </p:spPr>
      </p:pic>
      <p:pic>
        <p:nvPicPr>
          <p:cNvPr id="19" name="Picture 18">
            <a:extLst>
              <a:ext uri="{FF2B5EF4-FFF2-40B4-BE49-F238E27FC236}">
                <a16:creationId xmlns:a16="http://schemas.microsoft.com/office/drawing/2014/main" id="{487A4134-C911-6747-3E4B-1E4128943FF7}"/>
              </a:ext>
            </a:extLst>
          </p:cNvPr>
          <p:cNvPicPr>
            <a:picLocks noChangeAspect="1"/>
          </p:cNvPicPr>
          <p:nvPr/>
        </p:nvPicPr>
        <p:blipFill>
          <a:blip r:embed="rId6"/>
          <a:stretch>
            <a:fillRect/>
          </a:stretch>
        </p:blipFill>
        <p:spPr>
          <a:xfrm>
            <a:off x="1085921" y="6010700"/>
            <a:ext cx="1472581" cy="1104435"/>
          </a:xfrm>
          <a:prstGeom prst="rect">
            <a:avLst/>
          </a:prstGeom>
        </p:spPr>
      </p:pic>
      <p:pic>
        <p:nvPicPr>
          <p:cNvPr id="22" name="Picture 21">
            <a:extLst>
              <a:ext uri="{FF2B5EF4-FFF2-40B4-BE49-F238E27FC236}">
                <a16:creationId xmlns:a16="http://schemas.microsoft.com/office/drawing/2014/main" id="{7348D44A-F8BF-AD25-2899-D0785705A47C}"/>
              </a:ext>
            </a:extLst>
          </p:cNvPr>
          <p:cNvPicPr>
            <a:picLocks noChangeAspect="1"/>
          </p:cNvPicPr>
          <p:nvPr/>
        </p:nvPicPr>
        <p:blipFill>
          <a:blip r:embed="rId7"/>
          <a:stretch>
            <a:fillRect/>
          </a:stretch>
        </p:blipFill>
        <p:spPr>
          <a:xfrm>
            <a:off x="2643017" y="6013160"/>
            <a:ext cx="1495642" cy="1121731"/>
          </a:xfrm>
          <a:prstGeom prst="rect">
            <a:avLst/>
          </a:prstGeom>
        </p:spPr>
      </p:pic>
      <p:pic>
        <p:nvPicPr>
          <p:cNvPr id="25" name="Picture 24">
            <a:extLst>
              <a:ext uri="{FF2B5EF4-FFF2-40B4-BE49-F238E27FC236}">
                <a16:creationId xmlns:a16="http://schemas.microsoft.com/office/drawing/2014/main" id="{2F552F0F-6077-D52B-E2EA-54A9D56836F9}"/>
              </a:ext>
            </a:extLst>
          </p:cNvPr>
          <p:cNvPicPr>
            <a:picLocks noChangeAspect="1"/>
          </p:cNvPicPr>
          <p:nvPr/>
        </p:nvPicPr>
        <p:blipFill>
          <a:blip r:embed="rId8"/>
          <a:stretch>
            <a:fillRect/>
          </a:stretch>
        </p:blipFill>
        <p:spPr>
          <a:xfrm rot="5400000">
            <a:off x="5628340" y="6035517"/>
            <a:ext cx="1308641" cy="981481"/>
          </a:xfrm>
          <a:prstGeom prst="rect">
            <a:avLst/>
          </a:prstGeom>
        </p:spPr>
      </p:pic>
      <p:pic>
        <p:nvPicPr>
          <p:cNvPr id="43" name="Picture 42">
            <a:extLst>
              <a:ext uri="{FF2B5EF4-FFF2-40B4-BE49-F238E27FC236}">
                <a16:creationId xmlns:a16="http://schemas.microsoft.com/office/drawing/2014/main" id="{3B20DA84-DDDB-6BEE-BA51-69C146081173}"/>
              </a:ext>
            </a:extLst>
          </p:cNvPr>
          <p:cNvPicPr>
            <a:picLocks noChangeAspect="1"/>
          </p:cNvPicPr>
          <p:nvPr/>
        </p:nvPicPr>
        <p:blipFill>
          <a:blip r:embed="rId9"/>
          <a:stretch>
            <a:fillRect/>
          </a:stretch>
        </p:blipFill>
        <p:spPr>
          <a:xfrm rot="5400000">
            <a:off x="-143654" y="6052731"/>
            <a:ext cx="1308640" cy="981480"/>
          </a:xfrm>
          <a:prstGeom prst="rect">
            <a:avLst/>
          </a:prstGeom>
        </p:spPr>
      </p:pic>
      <p:sp>
        <p:nvSpPr>
          <p:cNvPr id="55" name="TextBox 54">
            <a:extLst>
              <a:ext uri="{FF2B5EF4-FFF2-40B4-BE49-F238E27FC236}">
                <a16:creationId xmlns:a16="http://schemas.microsoft.com/office/drawing/2014/main" id="{3AFC6E6C-930C-1585-C80B-555D8C96B31F}"/>
              </a:ext>
            </a:extLst>
          </p:cNvPr>
          <p:cNvSpPr txBox="1"/>
          <p:nvPr/>
        </p:nvSpPr>
        <p:spPr>
          <a:xfrm>
            <a:off x="-54627" y="3290134"/>
            <a:ext cx="6853165" cy="1508105"/>
          </a:xfrm>
          <a:prstGeom prst="rect">
            <a:avLst/>
          </a:prstGeom>
          <a:noFill/>
        </p:spPr>
        <p:txBody>
          <a:bodyPr wrap="square">
            <a:spAutoFit/>
          </a:bodyPr>
          <a:lstStyle/>
          <a:p>
            <a:pPr algn="ctr"/>
            <a:r>
              <a:rPr lang="en-US" sz="2000" b="1" u="sng" dirty="0"/>
              <a:t>Farewell Year 6</a:t>
            </a:r>
          </a:p>
          <a:p>
            <a:pPr algn="just"/>
            <a:r>
              <a:rPr lang="en-US" sz="1200" dirty="0"/>
              <a:t>We would like to say a fond farewell to the Year 6’s. Being part of the school for 8 years, I have watched these children blossom into wonderful mini adults, with some having a huge point tally at the end. Having this system in place for the last 2 years despite having to deal with Covid, the system has proven very effective for all children and their reading abilities. </a:t>
            </a:r>
            <a:r>
              <a:rPr lang="en-US" sz="1200" b="1" dirty="0"/>
              <a:t>Eva Jury, Lucas Phillips </a:t>
            </a:r>
            <a:r>
              <a:rPr lang="en-US" sz="1200" dirty="0"/>
              <a:t>and </a:t>
            </a:r>
            <a:r>
              <a:rPr lang="en-US" sz="1200" b="1" dirty="0"/>
              <a:t>Evandale </a:t>
            </a:r>
            <a:r>
              <a:rPr lang="en-US" sz="1200" b="1" dirty="0" err="1"/>
              <a:t>Ngondo</a:t>
            </a:r>
            <a:r>
              <a:rPr lang="en-US" sz="1200" b="1" dirty="0"/>
              <a:t> - Bittner </a:t>
            </a:r>
            <a:r>
              <a:rPr lang="en-US" sz="1200" dirty="0"/>
              <a:t>having the highest of their year.  Congratulations on their fabulous achievement and we wish all the Year 6’s a wonderful transition into secondary school in September. </a:t>
            </a:r>
          </a:p>
        </p:txBody>
      </p:sp>
    </p:spTree>
    <p:extLst>
      <p:ext uri="{BB962C8B-B14F-4D97-AF65-F5344CB8AC3E}">
        <p14:creationId xmlns:p14="http://schemas.microsoft.com/office/powerpoint/2010/main" val="20690757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47670</TotalTime>
  <Words>474</Words>
  <Application>Microsoft Macintosh PowerPoint</Application>
  <PresentationFormat>A4 Paper (210x297 mm)</PresentationFormat>
  <Paragraphs>36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Twinkl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mcmullon</dc:creator>
  <cp:lastModifiedBy>Nicole West</cp:lastModifiedBy>
  <cp:revision>50</cp:revision>
  <cp:lastPrinted>2022-07-14T12:46:01Z</cp:lastPrinted>
  <dcterms:created xsi:type="dcterms:W3CDTF">2022-01-26T14:41:17Z</dcterms:created>
  <dcterms:modified xsi:type="dcterms:W3CDTF">2022-07-14T13:41:26Z</dcterms:modified>
</cp:coreProperties>
</file>