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7" r:id="rId3"/>
    <p:sldId id="258" r:id="rId4"/>
    <p:sldId id="259" r:id="rId5"/>
    <p:sldId id="274" r:id="rId6"/>
    <p:sldId id="260" r:id="rId7"/>
    <p:sldId id="261" r:id="rId8"/>
    <p:sldId id="262" r:id="rId9"/>
    <p:sldId id="264" r:id="rId10"/>
    <p:sldId id="266" r:id="rId11"/>
    <p:sldId id="268" r:id="rId12"/>
    <p:sldId id="272" r:id="rId13"/>
    <p:sldId id="273" r:id="rId14"/>
    <p:sldId id="276"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696"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7ABB7-E33F-44ED-81F7-258B0E205A62}"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n-US"/>
        </a:p>
      </dgm:t>
    </dgm:pt>
    <dgm:pt modelId="{AE4451F1-0827-4A9E-B3E6-3859E5981EFA}">
      <dgm:prSet/>
      <dgm:spPr/>
      <dgm:t>
        <a:bodyPr/>
        <a:lstStyle/>
        <a:p>
          <a:r>
            <a:rPr lang="en-GB"/>
            <a:t>ZPD is two numbers that the student uses to choose their next reading book.</a:t>
          </a:r>
          <a:endParaRPr lang="en-US"/>
        </a:p>
      </dgm:t>
    </dgm:pt>
    <dgm:pt modelId="{D66EB64A-A95F-4171-BA9B-B5E7A36DD448}" type="parTrans" cxnId="{F81AE546-F874-46DB-B0A1-2B3F9F287758}">
      <dgm:prSet/>
      <dgm:spPr/>
      <dgm:t>
        <a:bodyPr/>
        <a:lstStyle/>
        <a:p>
          <a:endParaRPr lang="en-US"/>
        </a:p>
      </dgm:t>
    </dgm:pt>
    <dgm:pt modelId="{633C7877-3702-4F70-951F-38D5149D204E}" type="sibTrans" cxnId="{F81AE546-F874-46DB-B0A1-2B3F9F287758}">
      <dgm:prSet/>
      <dgm:spPr/>
      <dgm:t>
        <a:bodyPr/>
        <a:lstStyle/>
        <a:p>
          <a:endParaRPr lang="en-US"/>
        </a:p>
      </dgm:t>
    </dgm:pt>
    <dgm:pt modelId="{5358E10E-4453-4DAF-B037-32095F29B49A}">
      <dgm:prSet/>
      <dgm:spPr/>
      <dgm:t>
        <a:bodyPr/>
        <a:lstStyle/>
        <a:p>
          <a:r>
            <a:rPr lang="en-GB"/>
            <a:t>The lowest number is the lowest level of book the student should be choosing.</a:t>
          </a:r>
          <a:endParaRPr lang="en-US"/>
        </a:p>
      </dgm:t>
    </dgm:pt>
    <dgm:pt modelId="{C938C453-6194-468F-87D5-94A6AC7288CE}" type="parTrans" cxnId="{AC5259E5-AE68-4936-B195-3F5EF6B27ADD}">
      <dgm:prSet/>
      <dgm:spPr/>
      <dgm:t>
        <a:bodyPr/>
        <a:lstStyle/>
        <a:p>
          <a:endParaRPr lang="en-US"/>
        </a:p>
      </dgm:t>
    </dgm:pt>
    <dgm:pt modelId="{D212A55E-E1F5-4504-AB87-7AC8F293E9DA}" type="sibTrans" cxnId="{AC5259E5-AE68-4936-B195-3F5EF6B27ADD}">
      <dgm:prSet/>
      <dgm:spPr/>
      <dgm:t>
        <a:bodyPr/>
        <a:lstStyle/>
        <a:p>
          <a:endParaRPr lang="en-US"/>
        </a:p>
      </dgm:t>
    </dgm:pt>
    <dgm:pt modelId="{0F4919CD-36AF-4138-9E38-ED098A127155}">
      <dgm:prSet/>
      <dgm:spPr/>
      <dgm:t>
        <a:bodyPr/>
        <a:lstStyle/>
        <a:p>
          <a:r>
            <a:rPr lang="en-GB"/>
            <a:t>The highest number is the highest level of book the student should be choosing.</a:t>
          </a:r>
          <a:endParaRPr lang="en-US"/>
        </a:p>
      </dgm:t>
    </dgm:pt>
    <dgm:pt modelId="{0F071696-F45E-4BE0-9E9C-6AFAFFF31F66}" type="parTrans" cxnId="{B008901E-01BF-4828-BF73-5FE6630D815B}">
      <dgm:prSet/>
      <dgm:spPr/>
      <dgm:t>
        <a:bodyPr/>
        <a:lstStyle/>
        <a:p>
          <a:endParaRPr lang="en-US"/>
        </a:p>
      </dgm:t>
    </dgm:pt>
    <dgm:pt modelId="{D0C97B01-292F-4C48-BC88-161CF43B1CC3}" type="sibTrans" cxnId="{B008901E-01BF-4828-BF73-5FE6630D815B}">
      <dgm:prSet/>
      <dgm:spPr/>
      <dgm:t>
        <a:bodyPr/>
        <a:lstStyle/>
        <a:p>
          <a:endParaRPr lang="en-US"/>
        </a:p>
      </dgm:t>
    </dgm:pt>
    <dgm:pt modelId="{8F08E167-97D0-4F0D-9534-FAC83A1B2510}">
      <dgm:prSet/>
      <dgm:spPr/>
      <dgm:t>
        <a:bodyPr/>
        <a:lstStyle/>
        <a:p>
          <a:r>
            <a:rPr lang="en-GB"/>
            <a:t>Students keep a record of all their ZPDs in their planners or exercise books. </a:t>
          </a:r>
          <a:endParaRPr lang="en-US"/>
        </a:p>
      </dgm:t>
    </dgm:pt>
    <dgm:pt modelId="{52A007D4-0743-4B0A-9B9B-B6EDCF8E574E}" type="parTrans" cxnId="{E95B3852-7869-4488-941D-8F4524D4996B}">
      <dgm:prSet/>
      <dgm:spPr/>
      <dgm:t>
        <a:bodyPr/>
        <a:lstStyle/>
        <a:p>
          <a:endParaRPr lang="en-US"/>
        </a:p>
      </dgm:t>
    </dgm:pt>
    <dgm:pt modelId="{32A33447-B269-4B71-8D0C-3053447CF3E7}" type="sibTrans" cxnId="{E95B3852-7869-4488-941D-8F4524D4996B}">
      <dgm:prSet/>
      <dgm:spPr/>
      <dgm:t>
        <a:bodyPr/>
        <a:lstStyle/>
        <a:p>
          <a:endParaRPr lang="en-US"/>
        </a:p>
      </dgm:t>
    </dgm:pt>
    <dgm:pt modelId="{D8C2910C-8724-41B3-A045-DE2BD70B1B08}">
      <dgm:prSet/>
      <dgm:spPr/>
      <dgm:t>
        <a:bodyPr/>
        <a:lstStyle/>
        <a:p>
          <a:r>
            <a:rPr lang="en-GB"/>
            <a:t>A new STAR test takes place every half term, so students can see improvements in their reading ability, but also choose more challenging books. </a:t>
          </a:r>
          <a:endParaRPr lang="en-US"/>
        </a:p>
      </dgm:t>
    </dgm:pt>
    <dgm:pt modelId="{58145F72-FD22-4166-BDB0-967A9880509A}" type="parTrans" cxnId="{E625A788-C39E-4824-A57B-C8733BD8FB13}">
      <dgm:prSet/>
      <dgm:spPr/>
      <dgm:t>
        <a:bodyPr/>
        <a:lstStyle/>
        <a:p>
          <a:endParaRPr lang="en-US"/>
        </a:p>
      </dgm:t>
    </dgm:pt>
    <dgm:pt modelId="{1861F6AA-6C43-45DC-821F-DD54AF9B5F33}" type="sibTrans" cxnId="{E625A788-C39E-4824-A57B-C8733BD8FB13}">
      <dgm:prSet/>
      <dgm:spPr/>
      <dgm:t>
        <a:bodyPr/>
        <a:lstStyle/>
        <a:p>
          <a:endParaRPr lang="en-US"/>
        </a:p>
      </dgm:t>
    </dgm:pt>
    <dgm:pt modelId="{C5C274F4-B5C4-B740-86C9-88C2B3A9FCDD}" type="pres">
      <dgm:prSet presAssocID="{16E7ABB7-E33F-44ED-81F7-258B0E205A62}" presName="cycle" presStyleCnt="0">
        <dgm:presLayoutVars>
          <dgm:dir/>
          <dgm:resizeHandles val="exact"/>
        </dgm:presLayoutVars>
      </dgm:prSet>
      <dgm:spPr/>
    </dgm:pt>
    <dgm:pt modelId="{76FA0F5F-5F27-7C4F-8240-8BCF7E0A776E}" type="pres">
      <dgm:prSet presAssocID="{AE4451F1-0827-4A9E-B3E6-3859E5981EFA}" presName="node" presStyleLbl="node1" presStyleIdx="0" presStyleCnt="5">
        <dgm:presLayoutVars>
          <dgm:bulletEnabled val="1"/>
        </dgm:presLayoutVars>
      </dgm:prSet>
      <dgm:spPr/>
    </dgm:pt>
    <dgm:pt modelId="{BD4B29B2-B82A-F246-8AA3-FEF435EFC421}" type="pres">
      <dgm:prSet presAssocID="{AE4451F1-0827-4A9E-B3E6-3859E5981EFA}" presName="spNode" presStyleCnt="0"/>
      <dgm:spPr/>
    </dgm:pt>
    <dgm:pt modelId="{75BD6C33-8186-1C44-97E2-393F5EF1AAE4}" type="pres">
      <dgm:prSet presAssocID="{633C7877-3702-4F70-951F-38D5149D204E}" presName="sibTrans" presStyleLbl="sibTrans1D1" presStyleIdx="0" presStyleCnt="5"/>
      <dgm:spPr/>
    </dgm:pt>
    <dgm:pt modelId="{22C3BAFC-91DF-514B-B78F-A3F7A9B6280C}" type="pres">
      <dgm:prSet presAssocID="{5358E10E-4453-4DAF-B037-32095F29B49A}" presName="node" presStyleLbl="node1" presStyleIdx="1" presStyleCnt="5">
        <dgm:presLayoutVars>
          <dgm:bulletEnabled val="1"/>
        </dgm:presLayoutVars>
      </dgm:prSet>
      <dgm:spPr/>
    </dgm:pt>
    <dgm:pt modelId="{86AB4C71-8B5C-AD40-BBA4-B16425674AE7}" type="pres">
      <dgm:prSet presAssocID="{5358E10E-4453-4DAF-B037-32095F29B49A}" presName="spNode" presStyleCnt="0"/>
      <dgm:spPr/>
    </dgm:pt>
    <dgm:pt modelId="{CFDA0379-702B-2047-A9D1-54F989EAF830}" type="pres">
      <dgm:prSet presAssocID="{D212A55E-E1F5-4504-AB87-7AC8F293E9DA}" presName="sibTrans" presStyleLbl="sibTrans1D1" presStyleIdx="1" presStyleCnt="5"/>
      <dgm:spPr/>
    </dgm:pt>
    <dgm:pt modelId="{4E8BE0EC-9CA5-E74C-B106-AD7602FFCF8C}" type="pres">
      <dgm:prSet presAssocID="{0F4919CD-36AF-4138-9E38-ED098A127155}" presName="node" presStyleLbl="node1" presStyleIdx="2" presStyleCnt="5">
        <dgm:presLayoutVars>
          <dgm:bulletEnabled val="1"/>
        </dgm:presLayoutVars>
      </dgm:prSet>
      <dgm:spPr/>
    </dgm:pt>
    <dgm:pt modelId="{7BC8C7F4-F1BC-7B49-8392-5D2E0849BBB5}" type="pres">
      <dgm:prSet presAssocID="{0F4919CD-36AF-4138-9E38-ED098A127155}" presName="spNode" presStyleCnt="0"/>
      <dgm:spPr/>
    </dgm:pt>
    <dgm:pt modelId="{6F8EF9FF-4CFD-FE4A-81CC-0B981E870AC9}" type="pres">
      <dgm:prSet presAssocID="{D0C97B01-292F-4C48-BC88-161CF43B1CC3}" presName="sibTrans" presStyleLbl="sibTrans1D1" presStyleIdx="2" presStyleCnt="5"/>
      <dgm:spPr/>
    </dgm:pt>
    <dgm:pt modelId="{D05D3D71-5A56-7742-8EDD-F39548B0E2E3}" type="pres">
      <dgm:prSet presAssocID="{8F08E167-97D0-4F0D-9534-FAC83A1B2510}" presName="node" presStyleLbl="node1" presStyleIdx="3" presStyleCnt="5">
        <dgm:presLayoutVars>
          <dgm:bulletEnabled val="1"/>
        </dgm:presLayoutVars>
      </dgm:prSet>
      <dgm:spPr/>
    </dgm:pt>
    <dgm:pt modelId="{562047D5-75F0-8D46-8255-B25E18807E6D}" type="pres">
      <dgm:prSet presAssocID="{8F08E167-97D0-4F0D-9534-FAC83A1B2510}" presName="spNode" presStyleCnt="0"/>
      <dgm:spPr/>
    </dgm:pt>
    <dgm:pt modelId="{3A3D9822-31F8-224F-89E7-AA5982283847}" type="pres">
      <dgm:prSet presAssocID="{32A33447-B269-4B71-8D0C-3053447CF3E7}" presName="sibTrans" presStyleLbl="sibTrans1D1" presStyleIdx="3" presStyleCnt="5"/>
      <dgm:spPr/>
    </dgm:pt>
    <dgm:pt modelId="{3FA9961F-7D13-C048-AE69-84DDB0EEAD80}" type="pres">
      <dgm:prSet presAssocID="{D8C2910C-8724-41B3-A045-DE2BD70B1B08}" presName="node" presStyleLbl="node1" presStyleIdx="4" presStyleCnt="5">
        <dgm:presLayoutVars>
          <dgm:bulletEnabled val="1"/>
        </dgm:presLayoutVars>
      </dgm:prSet>
      <dgm:spPr/>
    </dgm:pt>
    <dgm:pt modelId="{EE6C4162-08F1-814C-A2A5-EB9BD2BE9D2C}" type="pres">
      <dgm:prSet presAssocID="{D8C2910C-8724-41B3-A045-DE2BD70B1B08}" presName="spNode" presStyleCnt="0"/>
      <dgm:spPr/>
    </dgm:pt>
    <dgm:pt modelId="{09CDD499-0705-484F-AD6F-6275CB972DAC}" type="pres">
      <dgm:prSet presAssocID="{1861F6AA-6C43-45DC-821F-DD54AF9B5F33}" presName="sibTrans" presStyleLbl="sibTrans1D1" presStyleIdx="4" presStyleCnt="5"/>
      <dgm:spPr/>
    </dgm:pt>
  </dgm:ptLst>
  <dgm:cxnLst>
    <dgm:cxn modelId="{9A344B0A-8725-804E-91C4-E779C351DC1A}" type="presOf" srcId="{16E7ABB7-E33F-44ED-81F7-258B0E205A62}" destId="{C5C274F4-B5C4-B740-86C9-88C2B3A9FCDD}" srcOrd="0" destOrd="0" presId="urn:microsoft.com/office/officeart/2005/8/layout/cycle6"/>
    <dgm:cxn modelId="{319B1E13-B1A2-E640-8394-ECA680D5856F}" type="presOf" srcId="{1861F6AA-6C43-45DC-821F-DD54AF9B5F33}" destId="{09CDD499-0705-484F-AD6F-6275CB972DAC}" srcOrd="0" destOrd="0" presId="urn:microsoft.com/office/officeart/2005/8/layout/cycle6"/>
    <dgm:cxn modelId="{512FC816-50A2-D743-911E-B17C491AF0C1}" type="presOf" srcId="{AE4451F1-0827-4A9E-B3E6-3859E5981EFA}" destId="{76FA0F5F-5F27-7C4F-8240-8BCF7E0A776E}" srcOrd="0" destOrd="0" presId="urn:microsoft.com/office/officeart/2005/8/layout/cycle6"/>
    <dgm:cxn modelId="{B008901E-01BF-4828-BF73-5FE6630D815B}" srcId="{16E7ABB7-E33F-44ED-81F7-258B0E205A62}" destId="{0F4919CD-36AF-4138-9E38-ED098A127155}" srcOrd="2" destOrd="0" parTransId="{0F071696-F45E-4BE0-9E9C-6AFAFFF31F66}" sibTransId="{D0C97B01-292F-4C48-BC88-161CF43B1CC3}"/>
    <dgm:cxn modelId="{DBAE1825-08B5-C14C-9613-9C9725CA27F3}" type="presOf" srcId="{0F4919CD-36AF-4138-9E38-ED098A127155}" destId="{4E8BE0EC-9CA5-E74C-B106-AD7602FFCF8C}" srcOrd="0" destOrd="0" presId="urn:microsoft.com/office/officeart/2005/8/layout/cycle6"/>
    <dgm:cxn modelId="{F81AE546-F874-46DB-B0A1-2B3F9F287758}" srcId="{16E7ABB7-E33F-44ED-81F7-258B0E205A62}" destId="{AE4451F1-0827-4A9E-B3E6-3859E5981EFA}" srcOrd="0" destOrd="0" parTransId="{D66EB64A-A95F-4171-BA9B-B5E7A36DD448}" sibTransId="{633C7877-3702-4F70-951F-38D5149D204E}"/>
    <dgm:cxn modelId="{E95B3852-7869-4488-941D-8F4524D4996B}" srcId="{16E7ABB7-E33F-44ED-81F7-258B0E205A62}" destId="{8F08E167-97D0-4F0D-9534-FAC83A1B2510}" srcOrd="3" destOrd="0" parTransId="{52A007D4-0743-4B0A-9B9B-B6EDCF8E574E}" sibTransId="{32A33447-B269-4B71-8D0C-3053447CF3E7}"/>
    <dgm:cxn modelId="{1F0C2E58-B577-AC4A-A0A6-666ABC1B801D}" type="presOf" srcId="{D0C97B01-292F-4C48-BC88-161CF43B1CC3}" destId="{6F8EF9FF-4CFD-FE4A-81CC-0B981E870AC9}" srcOrd="0" destOrd="0" presId="urn:microsoft.com/office/officeart/2005/8/layout/cycle6"/>
    <dgm:cxn modelId="{E625A788-C39E-4824-A57B-C8733BD8FB13}" srcId="{16E7ABB7-E33F-44ED-81F7-258B0E205A62}" destId="{D8C2910C-8724-41B3-A045-DE2BD70B1B08}" srcOrd="4" destOrd="0" parTransId="{58145F72-FD22-4166-BDB0-967A9880509A}" sibTransId="{1861F6AA-6C43-45DC-821F-DD54AF9B5F33}"/>
    <dgm:cxn modelId="{558515AC-D4D8-1947-8035-20C7FA3AFD1E}" type="presOf" srcId="{32A33447-B269-4B71-8D0C-3053447CF3E7}" destId="{3A3D9822-31F8-224F-89E7-AA5982283847}" srcOrd="0" destOrd="0" presId="urn:microsoft.com/office/officeart/2005/8/layout/cycle6"/>
    <dgm:cxn modelId="{ECF72FB3-F03A-FE4D-9F7D-998C7E7AB415}" type="presOf" srcId="{D212A55E-E1F5-4504-AB87-7AC8F293E9DA}" destId="{CFDA0379-702B-2047-A9D1-54F989EAF830}" srcOrd="0" destOrd="0" presId="urn:microsoft.com/office/officeart/2005/8/layout/cycle6"/>
    <dgm:cxn modelId="{E52929C7-593E-3E4E-B9ED-919A9960B6A5}" type="presOf" srcId="{D8C2910C-8724-41B3-A045-DE2BD70B1B08}" destId="{3FA9961F-7D13-C048-AE69-84DDB0EEAD80}" srcOrd="0" destOrd="0" presId="urn:microsoft.com/office/officeart/2005/8/layout/cycle6"/>
    <dgm:cxn modelId="{385AE2CA-09DD-1444-8296-7D9A9369C6E0}" type="presOf" srcId="{8F08E167-97D0-4F0D-9534-FAC83A1B2510}" destId="{D05D3D71-5A56-7742-8EDD-F39548B0E2E3}" srcOrd="0" destOrd="0" presId="urn:microsoft.com/office/officeart/2005/8/layout/cycle6"/>
    <dgm:cxn modelId="{0DCA82D2-EF9D-1746-B70C-591AC693E76D}" type="presOf" srcId="{633C7877-3702-4F70-951F-38D5149D204E}" destId="{75BD6C33-8186-1C44-97E2-393F5EF1AAE4}" srcOrd="0" destOrd="0" presId="urn:microsoft.com/office/officeart/2005/8/layout/cycle6"/>
    <dgm:cxn modelId="{AC5259E5-AE68-4936-B195-3F5EF6B27ADD}" srcId="{16E7ABB7-E33F-44ED-81F7-258B0E205A62}" destId="{5358E10E-4453-4DAF-B037-32095F29B49A}" srcOrd="1" destOrd="0" parTransId="{C938C453-6194-468F-87D5-94A6AC7288CE}" sibTransId="{D212A55E-E1F5-4504-AB87-7AC8F293E9DA}"/>
    <dgm:cxn modelId="{6B36C8FE-E85B-624E-9038-0548F63F8AB1}" type="presOf" srcId="{5358E10E-4453-4DAF-B037-32095F29B49A}" destId="{22C3BAFC-91DF-514B-B78F-A3F7A9B6280C}" srcOrd="0" destOrd="0" presId="urn:microsoft.com/office/officeart/2005/8/layout/cycle6"/>
    <dgm:cxn modelId="{2B21E702-3857-C348-9DE2-0EEE9D8C3476}" type="presParOf" srcId="{C5C274F4-B5C4-B740-86C9-88C2B3A9FCDD}" destId="{76FA0F5F-5F27-7C4F-8240-8BCF7E0A776E}" srcOrd="0" destOrd="0" presId="urn:microsoft.com/office/officeart/2005/8/layout/cycle6"/>
    <dgm:cxn modelId="{47126927-4097-4D45-9562-AF40B9CB587D}" type="presParOf" srcId="{C5C274F4-B5C4-B740-86C9-88C2B3A9FCDD}" destId="{BD4B29B2-B82A-F246-8AA3-FEF435EFC421}" srcOrd="1" destOrd="0" presId="urn:microsoft.com/office/officeart/2005/8/layout/cycle6"/>
    <dgm:cxn modelId="{0CD8915A-FA09-2749-9FA9-9522707B56B1}" type="presParOf" srcId="{C5C274F4-B5C4-B740-86C9-88C2B3A9FCDD}" destId="{75BD6C33-8186-1C44-97E2-393F5EF1AAE4}" srcOrd="2" destOrd="0" presId="urn:microsoft.com/office/officeart/2005/8/layout/cycle6"/>
    <dgm:cxn modelId="{058635AB-7F72-7446-88DC-CBA6F3D96543}" type="presParOf" srcId="{C5C274F4-B5C4-B740-86C9-88C2B3A9FCDD}" destId="{22C3BAFC-91DF-514B-B78F-A3F7A9B6280C}" srcOrd="3" destOrd="0" presId="urn:microsoft.com/office/officeart/2005/8/layout/cycle6"/>
    <dgm:cxn modelId="{B211C155-7B91-9149-982B-F9FCB1532294}" type="presParOf" srcId="{C5C274F4-B5C4-B740-86C9-88C2B3A9FCDD}" destId="{86AB4C71-8B5C-AD40-BBA4-B16425674AE7}" srcOrd="4" destOrd="0" presId="urn:microsoft.com/office/officeart/2005/8/layout/cycle6"/>
    <dgm:cxn modelId="{B86CFB55-96B7-CF45-BE67-E4D500C93CC0}" type="presParOf" srcId="{C5C274F4-B5C4-B740-86C9-88C2B3A9FCDD}" destId="{CFDA0379-702B-2047-A9D1-54F989EAF830}" srcOrd="5" destOrd="0" presId="urn:microsoft.com/office/officeart/2005/8/layout/cycle6"/>
    <dgm:cxn modelId="{A8D84659-3EAA-9740-8B9A-C35DB2F41D22}" type="presParOf" srcId="{C5C274F4-B5C4-B740-86C9-88C2B3A9FCDD}" destId="{4E8BE0EC-9CA5-E74C-B106-AD7602FFCF8C}" srcOrd="6" destOrd="0" presId="urn:microsoft.com/office/officeart/2005/8/layout/cycle6"/>
    <dgm:cxn modelId="{64469859-8394-994B-826D-0CEE3BE92B5F}" type="presParOf" srcId="{C5C274F4-B5C4-B740-86C9-88C2B3A9FCDD}" destId="{7BC8C7F4-F1BC-7B49-8392-5D2E0849BBB5}" srcOrd="7" destOrd="0" presId="urn:microsoft.com/office/officeart/2005/8/layout/cycle6"/>
    <dgm:cxn modelId="{18E908A7-CCD4-F64C-A8B7-C22CB337965C}" type="presParOf" srcId="{C5C274F4-B5C4-B740-86C9-88C2B3A9FCDD}" destId="{6F8EF9FF-4CFD-FE4A-81CC-0B981E870AC9}" srcOrd="8" destOrd="0" presId="urn:microsoft.com/office/officeart/2005/8/layout/cycle6"/>
    <dgm:cxn modelId="{ED9CF29B-EE6E-604A-ABCA-1FFD17455A2E}" type="presParOf" srcId="{C5C274F4-B5C4-B740-86C9-88C2B3A9FCDD}" destId="{D05D3D71-5A56-7742-8EDD-F39548B0E2E3}" srcOrd="9" destOrd="0" presId="urn:microsoft.com/office/officeart/2005/8/layout/cycle6"/>
    <dgm:cxn modelId="{2CF0B6BE-4466-544D-A7B4-2E7F325BF2B4}" type="presParOf" srcId="{C5C274F4-B5C4-B740-86C9-88C2B3A9FCDD}" destId="{562047D5-75F0-8D46-8255-B25E18807E6D}" srcOrd="10" destOrd="0" presId="urn:microsoft.com/office/officeart/2005/8/layout/cycle6"/>
    <dgm:cxn modelId="{6CB3B033-7CCA-E44F-9FF2-52B9A9511A69}" type="presParOf" srcId="{C5C274F4-B5C4-B740-86C9-88C2B3A9FCDD}" destId="{3A3D9822-31F8-224F-89E7-AA5982283847}" srcOrd="11" destOrd="0" presId="urn:microsoft.com/office/officeart/2005/8/layout/cycle6"/>
    <dgm:cxn modelId="{E62B2306-C6DD-AE46-B518-E36D5DF02837}" type="presParOf" srcId="{C5C274F4-B5C4-B740-86C9-88C2B3A9FCDD}" destId="{3FA9961F-7D13-C048-AE69-84DDB0EEAD80}" srcOrd="12" destOrd="0" presId="urn:microsoft.com/office/officeart/2005/8/layout/cycle6"/>
    <dgm:cxn modelId="{2EF18893-404B-F64B-946E-1223A33D6F06}" type="presParOf" srcId="{C5C274F4-B5C4-B740-86C9-88C2B3A9FCDD}" destId="{EE6C4162-08F1-814C-A2A5-EB9BD2BE9D2C}" srcOrd="13" destOrd="0" presId="urn:microsoft.com/office/officeart/2005/8/layout/cycle6"/>
    <dgm:cxn modelId="{4D9B9DE3-785E-DB44-8021-C79ABFEF9439}" type="presParOf" srcId="{C5C274F4-B5C4-B740-86C9-88C2B3A9FCDD}" destId="{09CDD499-0705-484F-AD6F-6275CB972DA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0F5F-5F27-7C4F-8240-8BCF7E0A776E}">
      <dsp:nvSpPr>
        <dsp:cNvPr id="0" name=""/>
        <dsp:cNvSpPr/>
      </dsp:nvSpPr>
      <dsp:spPr>
        <a:xfrm>
          <a:off x="1717327" y="578519"/>
          <a:ext cx="1389880" cy="90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ZPD is two numbers that the student uses to choose their next reading book.</a:t>
          </a:r>
          <a:endParaRPr lang="en-US" sz="800" kern="1200"/>
        </a:p>
      </dsp:txBody>
      <dsp:txXfrm>
        <a:off x="1761428" y="622620"/>
        <a:ext cx="1301678" cy="815220"/>
      </dsp:txXfrm>
    </dsp:sp>
    <dsp:sp modelId="{75BD6C33-8186-1C44-97E2-393F5EF1AAE4}">
      <dsp:nvSpPr>
        <dsp:cNvPr id="0" name=""/>
        <dsp:cNvSpPr/>
      </dsp:nvSpPr>
      <dsp:spPr>
        <a:xfrm>
          <a:off x="606990" y="1030230"/>
          <a:ext cx="3610554" cy="3610554"/>
        </a:xfrm>
        <a:custGeom>
          <a:avLst/>
          <a:gdLst/>
          <a:ahLst/>
          <a:cxnLst/>
          <a:rect l="0" t="0" r="0" b="0"/>
          <a:pathLst>
            <a:path>
              <a:moveTo>
                <a:pt x="2509769" y="143135"/>
              </a:moveTo>
              <a:arcTo wR="1805277" hR="1805277" stAng="17578169"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C3BAFC-91DF-514B-B78F-A3F7A9B6280C}">
      <dsp:nvSpPr>
        <dsp:cNvPr id="0" name=""/>
        <dsp:cNvSpPr/>
      </dsp:nvSpPr>
      <dsp:spPr>
        <a:xfrm>
          <a:off x="3434248" y="1825935"/>
          <a:ext cx="1389880" cy="90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The lowest number is the lowest level of book the student should be choosing.</a:t>
          </a:r>
          <a:endParaRPr lang="en-US" sz="800" kern="1200"/>
        </a:p>
      </dsp:txBody>
      <dsp:txXfrm>
        <a:off x="3478349" y="1870036"/>
        <a:ext cx="1301678" cy="815220"/>
      </dsp:txXfrm>
    </dsp:sp>
    <dsp:sp modelId="{CFDA0379-702B-2047-A9D1-54F989EAF830}">
      <dsp:nvSpPr>
        <dsp:cNvPr id="0" name=""/>
        <dsp:cNvSpPr/>
      </dsp:nvSpPr>
      <dsp:spPr>
        <a:xfrm>
          <a:off x="606990" y="1030230"/>
          <a:ext cx="3610554" cy="3610554"/>
        </a:xfrm>
        <a:custGeom>
          <a:avLst/>
          <a:gdLst/>
          <a:ahLst/>
          <a:cxnLst/>
          <a:rect l="0" t="0" r="0" b="0"/>
          <a:pathLst>
            <a:path>
              <a:moveTo>
                <a:pt x="3608073" y="1710668"/>
              </a:moveTo>
              <a:arcTo wR="1805277" hR="1805277" stAng="21419756"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8BE0EC-9CA5-E74C-B106-AD7602FFCF8C}">
      <dsp:nvSpPr>
        <dsp:cNvPr id="0" name=""/>
        <dsp:cNvSpPr/>
      </dsp:nvSpPr>
      <dsp:spPr>
        <a:xfrm>
          <a:off x="2778442" y="3844296"/>
          <a:ext cx="1389880" cy="90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The highest number is the highest level of book the student should be choosing.</a:t>
          </a:r>
          <a:endParaRPr lang="en-US" sz="800" kern="1200"/>
        </a:p>
      </dsp:txBody>
      <dsp:txXfrm>
        <a:off x="2822543" y="3888397"/>
        <a:ext cx="1301678" cy="815220"/>
      </dsp:txXfrm>
    </dsp:sp>
    <dsp:sp modelId="{6F8EF9FF-4CFD-FE4A-81CC-0B981E870AC9}">
      <dsp:nvSpPr>
        <dsp:cNvPr id="0" name=""/>
        <dsp:cNvSpPr/>
      </dsp:nvSpPr>
      <dsp:spPr>
        <a:xfrm>
          <a:off x="606990" y="1030230"/>
          <a:ext cx="3610554" cy="3610554"/>
        </a:xfrm>
        <a:custGeom>
          <a:avLst/>
          <a:gdLst/>
          <a:ahLst/>
          <a:cxnLst/>
          <a:rect l="0" t="0" r="0" b="0"/>
          <a:pathLst>
            <a:path>
              <a:moveTo>
                <a:pt x="2164277" y="3574498"/>
              </a:moveTo>
              <a:arcTo wR="1805277" hR="1805277" stAng="4711776" swAng="13764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5D3D71-5A56-7742-8EDD-F39548B0E2E3}">
      <dsp:nvSpPr>
        <dsp:cNvPr id="0" name=""/>
        <dsp:cNvSpPr/>
      </dsp:nvSpPr>
      <dsp:spPr>
        <a:xfrm>
          <a:off x="656212" y="3844296"/>
          <a:ext cx="1389880" cy="90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Students keep a record of all their ZPDs in their planners or exercise books. </a:t>
          </a:r>
          <a:endParaRPr lang="en-US" sz="800" kern="1200"/>
        </a:p>
      </dsp:txBody>
      <dsp:txXfrm>
        <a:off x="700313" y="3888397"/>
        <a:ext cx="1301678" cy="815220"/>
      </dsp:txXfrm>
    </dsp:sp>
    <dsp:sp modelId="{3A3D9822-31F8-224F-89E7-AA5982283847}">
      <dsp:nvSpPr>
        <dsp:cNvPr id="0" name=""/>
        <dsp:cNvSpPr/>
      </dsp:nvSpPr>
      <dsp:spPr>
        <a:xfrm>
          <a:off x="606990" y="1030230"/>
          <a:ext cx="3610554" cy="3610554"/>
        </a:xfrm>
        <a:custGeom>
          <a:avLst/>
          <a:gdLst/>
          <a:ahLst/>
          <a:cxnLst/>
          <a:rect l="0" t="0" r="0" b="0"/>
          <a:pathLst>
            <a:path>
              <a:moveTo>
                <a:pt x="301727" y="2804459"/>
              </a:moveTo>
              <a:arcTo wR="1805277" hR="1805277" stAng="8783641"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A9961F-7D13-C048-AE69-84DDB0EEAD80}">
      <dsp:nvSpPr>
        <dsp:cNvPr id="0" name=""/>
        <dsp:cNvSpPr/>
      </dsp:nvSpPr>
      <dsp:spPr>
        <a:xfrm>
          <a:off x="406" y="1825935"/>
          <a:ext cx="1389880" cy="90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 new STAR test takes place every half term, so students can see improvements in their reading ability, but also choose more challenging books. </a:t>
          </a:r>
          <a:endParaRPr lang="en-US" sz="800" kern="1200"/>
        </a:p>
      </dsp:txBody>
      <dsp:txXfrm>
        <a:off x="44507" y="1870036"/>
        <a:ext cx="1301678" cy="815220"/>
      </dsp:txXfrm>
    </dsp:sp>
    <dsp:sp modelId="{09CDD499-0705-484F-AD6F-6275CB972DAC}">
      <dsp:nvSpPr>
        <dsp:cNvPr id="0" name=""/>
        <dsp:cNvSpPr/>
      </dsp:nvSpPr>
      <dsp:spPr>
        <a:xfrm>
          <a:off x="606990" y="1030230"/>
          <a:ext cx="3610554" cy="3610554"/>
        </a:xfrm>
        <a:custGeom>
          <a:avLst/>
          <a:gdLst/>
          <a:ahLst/>
          <a:cxnLst/>
          <a:rect l="0" t="0" r="0" b="0"/>
          <a:pathLst>
            <a:path>
              <a:moveTo>
                <a:pt x="314504" y="787130"/>
              </a:moveTo>
              <a:arcTo wR="1805277" hR="1805277" stAng="12859904"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2845D-F2DD-4968-B25D-10B2E618C0A3}" type="datetimeFigureOut">
              <a:rPr lang="en-GB" smtClean="0"/>
              <a:t>10/03/2021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197B7-6141-4FFF-96A6-0674AA1E7A2C}" type="slidenum">
              <a:rPr lang="en-GB" smtClean="0"/>
              <a:t>‹#›</a:t>
            </a:fld>
            <a:endParaRPr lang="en-GB"/>
          </a:p>
        </p:txBody>
      </p:sp>
    </p:spTree>
    <p:extLst>
      <p:ext uri="{BB962C8B-B14F-4D97-AF65-F5344CB8AC3E}">
        <p14:creationId xmlns:p14="http://schemas.microsoft.com/office/powerpoint/2010/main" val="355858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3</a:t>
            </a:fld>
            <a:endParaRPr lang="en-GB"/>
          </a:p>
        </p:txBody>
      </p:sp>
    </p:spTree>
    <p:extLst>
      <p:ext uri="{BB962C8B-B14F-4D97-AF65-F5344CB8AC3E}">
        <p14:creationId xmlns:p14="http://schemas.microsoft.com/office/powerpoint/2010/main" val="37623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197B7-6141-4FFF-96A6-0674AA1E7A2C}" type="slidenum">
              <a:rPr lang="en-GB" smtClean="0"/>
              <a:t>15</a:t>
            </a:fld>
            <a:endParaRPr lang="en-GB"/>
          </a:p>
        </p:txBody>
      </p:sp>
    </p:spTree>
    <p:extLst>
      <p:ext uri="{BB962C8B-B14F-4D97-AF65-F5344CB8AC3E}">
        <p14:creationId xmlns:p14="http://schemas.microsoft.com/office/powerpoint/2010/main" val="184046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59526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41608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417838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7084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56E58-461C-4FC5-BAE9-300D705DF3E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2357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156E58-461C-4FC5-BAE9-300D705DF3EC}"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0319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156E58-461C-4FC5-BAE9-300D705DF3EC}"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99176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156E58-461C-4FC5-BAE9-300D705DF3EC}"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329006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56E58-461C-4FC5-BAE9-300D705DF3EC}"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60021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08699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12007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56E58-461C-4FC5-BAE9-300D705DF3EC}" type="datetimeFigureOut">
              <a:rPr lang="en-GB" smtClean="0"/>
              <a:t>10/03/2021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5D2D5-29AE-44E2-8C62-179DFDCEB23C}" type="slidenum">
              <a:rPr lang="en-GB" smtClean="0"/>
              <a:t>‹#›</a:t>
            </a:fld>
            <a:endParaRPr lang="en-GB"/>
          </a:p>
        </p:txBody>
      </p:sp>
    </p:spTree>
    <p:extLst>
      <p:ext uri="{BB962C8B-B14F-4D97-AF65-F5344CB8AC3E}">
        <p14:creationId xmlns:p14="http://schemas.microsoft.com/office/powerpoint/2010/main" val="115067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51792810-297A-4D71-B875-216CD16ED21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6558" r="8229" b="1"/>
          <a:stretch/>
        </p:blipFill>
        <p:spPr>
          <a:xfrm>
            <a:off x="20" y="-22"/>
            <a:ext cx="9143977" cy="6858022"/>
          </a:xfrm>
          <a:prstGeom prst="rect">
            <a:avLst/>
          </a:prstGeom>
        </p:spPr>
      </p:pic>
      <p:sp>
        <p:nvSpPr>
          <p:cNvPr id="10" name="Rectangle 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84783" y="1682484"/>
            <a:ext cx="6858003" cy="3493010"/>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2599" y="643467"/>
            <a:ext cx="4089397" cy="3569242"/>
          </a:xfrm>
        </p:spPr>
        <p:txBody>
          <a:bodyPr anchor="t">
            <a:normAutofit/>
          </a:bodyPr>
          <a:lstStyle/>
          <a:p>
            <a:pPr algn="l"/>
            <a:r>
              <a:rPr lang="en-GB" sz="4500">
                <a:solidFill>
                  <a:srgbClr val="FFFFFF"/>
                </a:solidFill>
              </a:rPr>
              <a:t>Accelerated Reader: A Guide for Parents</a:t>
            </a:r>
          </a:p>
        </p:txBody>
      </p:sp>
      <p:sp>
        <p:nvSpPr>
          <p:cNvPr id="12" name="Rectangle 1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97890" y="2511887"/>
            <a:ext cx="6858003" cy="1834218"/>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5" y="651500"/>
            <a:ext cx="8243639" cy="584775"/>
          </a:xfrm>
          <a:prstGeom prst="rect">
            <a:avLst/>
          </a:prstGeom>
        </p:spPr>
        <p:txBody>
          <a:bodyPr wrap="square">
            <a:spAutoFit/>
          </a:bodyPr>
          <a:lstStyle/>
          <a:p>
            <a:pPr algn="ctr">
              <a:defRPr/>
            </a:pPr>
            <a:r>
              <a:rPr lang="en-GB" sz="3200" dirty="0">
                <a:latin typeface="+mn-lt"/>
                <a:cs typeface="+mn-cs"/>
              </a:rPr>
              <a:t>“How much should my child read each day?”</a:t>
            </a:r>
          </a:p>
        </p:txBody>
      </p:sp>
      <p:sp>
        <p:nvSpPr>
          <p:cNvPr id="5" name="Rectangle 4"/>
          <p:cNvSpPr/>
          <p:nvPr/>
        </p:nvSpPr>
        <p:spPr>
          <a:xfrm>
            <a:off x="395535" y="1236275"/>
            <a:ext cx="8568953" cy="2554545"/>
          </a:xfrm>
          <a:prstGeom prst="rect">
            <a:avLst/>
          </a:prstGeom>
        </p:spPr>
        <p:txBody>
          <a:bodyPr wrap="square">
            <a:spAutoFit/>
          </a:bodyPr>
          <a:lstStyle/>
          <a:p>
            <a:pPr marL="342900" indent="-342900">
              <a:buFont typeface="Arial" pitchFamily="34" charset="0"/>
              <a:buChar char="•"/>
              <a:defRPr/>
            </a:pPr>
            <a:r>
              <a:rPr lang="en-GB" sz="2000" dirty="0">
                <a:latin typeface="+mn-lt"/>
                <a:cs typeface="+mn-cs"/>
              </a:rPr>
              <a:t>According to Renaissance Learning’s research, children who read </a:t>
            </a:r>
            <a:r>
              <a:rPr lang="en-GB" sz="2000" u="sng" dirty="0">
                <a:latin typeface="+mn-lt"/>
                <a:cs typeface="+mn-cs"/>
              </a:rPr>
              <a:t>at least</a:t>
            </a:r>
            <a:r>
              <a:rPr lang="en-GB" sz="2000" dirty="0">
                <a:latin typeface="+mn-lt"/>
                <a:cs typeface="+mn-cs"/>
              </a:rPr>
              <a:t> 20 minutes a day with a 90% comprehension rate on AR quizzes see the greatest gains.</a:t>
            </a:r>
          </a:p>
          <a:p>
            <a:pPr marL="342900" indent="-342900">
              <a:buFont typeface="Arial" pitchFamily="34" charset="0"/>
              <a:buChar char="•"/>
              <a:defRPr/>
            </a:pPr>
            <a:r>
              <a:rPr lang="en-GB" sz="2000" dirty="0"/>
              <a:t>Therefore, your child should have </a:t>
            </a:r>
            <a:r>
              <a:rPr lang="en-GB" sz="2000" u="sng" dirty="0"/>
              <a:t>at least </a:t>
            </a:r>
            <a:r>
              <a:rPr lang="en-GB" sz="2000" dirty="0"/>
              <a:t>20 minutes set aside for reading during day. </a:t>
            </a:r>
          </a:p>
          <a:p>
            <a:pPr marL="342900" indent="-342900">
              <a:buFont typeface="Arial" pitchFamily="34" charset="0"/>
              <a:buChar char="•"/>
              <a:defRPr/>
            </a:pPr>
            <a:r>
              <a:rPr lang="en-GB" sz="2000" dirty="0"/>
              <a:t>Teachers set reading homework on top of the other English homework they set.</a:t>
            </a:r>
          </a:p>
          <a:p>
            <a:pPr marL="342900" indent="-342900">
              <a:buFont typeface="Arial" pitchFamily="34" charset="0"/>
              <a:buChar char="•"/>
              <a:defRPr/>
            </a:pPr>
            <a:endParaRPr lang="en-GB" sz="2000" dirty="0">
              <a:latin typeface="+mn-lt"/>
              <a:cs typeface="+mn-cs"/>
            </a:endParaRPr>
          </a:p>
        </p:txBody>
      </p:sp>
      <p:sp>
        <p:nvSpPr>
          <p:cNvPr id="6" name="Rectangle 5">
            <a:extLst>
              <a:ext uri="{FF2B5EF4-FFF2-40B4-BE49-F238E27FC236}">
                <a16:creationId xmlns:a16="http://schemas.microsoft.com/office/drawing/2014/main" id="{80A7BC94-A46A-3945-9EB8-977358180750}"/>
              </a:ext>
            </a:extLst>
          </p:cNvPr>
          <p:cNvSpPr/>
          <p:nvPr/>
        </p:nvSpPr>
        <p:spPr>
          <a:xfrm>
            <a:off x="1259632" y="3429000"/>
            <a:ext cx="6119813" cy="584775"/>
          </a:xfrm>
          <a:prstGeom prst="rect">
            <a:avLst/>
          </a:prstGeom>
        </p:spPr>
        <p:txBody>
          <a:bodyPr>
            <a:spAutoFit/>
          </a:bodyPr>
          <a:lstStyle/>
          <a:p>
            <a:pPr algn="ctr">
              <a:defRPr/>
            </a:pPr>
            <a:r>
              <a:rPr lang="en-GB" sz="3200" dirty="0">
                <a:latin typeface="+mn-lt"/>
                <a:cs typeface="+mn-cs"/>
              </a:rPr>
              <a:t>“How can I help?”</a:t>
            </a:r>
          </a:p>
        </p:txBody>
      </p:sp>
      <p:sp>
        <p:nvSpPr>
          <p:cNvPr id="8" name="Rectangle 7">
            <a:extLst>
              <a:ext uri="{FF2B5EF4-FFF2-40B4-BE49-F238E27FC236}">
                <a16:creationId xmlns:a16="http://schemas.microsoft.com/office/drawing/2014/main" id="{0DCCF8EA-AB93-CA41-A7B8-E57A228269F0}"/>
              </a:ext>
            </a:extLst>
          </p:cNvPr>
          <p:cNvSpPr/>
          <p:nvPr/>
        </p:nvSpPr>
        <p:spPr>
          <a:xfrm>
            <a:off x="284130" y="3993479"/>
            <a:ext cx="8752366" cy="2554545"/>
          </a:xfrm>
          <a:prstGeom prst="rect">
            <a:avLst/>
          </a:prstGeom>
        </p:spPr>
        <p:txBody>
          <a:bodyPr wrap="square">
            <a:spAutoFit/>
          </a:bodyPr>
          <a:lstStyle/>
          <a:p>
            <a:pPr marL="342900" indent="-342900">
              <a:buFont typeface="Arial" pitchFamily="34" charset="0"/>
              <a:buChar char="•"/>
              <a:defRPr/>
            </a:pPr>
            <a:r>
              <a:rPr lang="en-GB" sz="2000" dirty="0">
                <a:latin typeface="+mn-lt"/>
                <a:cs typeface="+mn-cs"/>
              </a:rPr>
              <a:t>As with anything, performance improves with practice.</a:t>
            </a:r>
          </a:p>
          <a:p>
            <a:pPr marL="342900" indent="-342900">
              <a:buFont typeface="Arial" pitchFamily="34" charset="0"/>
              <a:buChar char="•"/>
              <a:defRPr/>
            </a:pPr>
            <a:r>
              <a:rPr lang="en-GB" sz="2000" dirty="0"/>
              <a:t>Create a culture of reading in your household by reading with your child, starting a home library, visiting your local library, charity shop or bookshop on a regular basis and by letting your child see you reading. </a:t>
            </a:r>
          </a:p>
          <a:p>
            <a:pPr marL="342900" indent="-342900">
              <a:buFont typeface="Arial" pitchFamily="34" charset="0"/>
              <a:buChar char="•"/>
              <a:defRPr/>
            </a:pPr>
            <a:r>
              <a:rPr lang="en-GB" sz="2000" dirty="0"/>
              <a:t>Encourage your child to read at home.</a:t>
            </a:r>
          </a:p>
          <a:p>
            <a:pPr marL="342900" indent="-342900">
              <a:buFont typeface="Arial" pitchFamily="34" charset="0"/>
              <a:buChar char="•"/>
              <a:defRPr/>
            </a:pPr>
            <a:r>
              <a:rPr lang="en-GB" sz="2000" dirty="0"/>
              <a:t> When reading with your child stop and ask questions to be sure your child comprehends what they have read and in general make a habit of discussing books that each of you has read. </a:t>
            </a:r>
          </a:p>
        </p:txBody>
      </p:sp>
    </p:spTree>
    <p:extLst>
      <p:ext uri="{BB962C8B-B14F-4D97-AF65-F5344CB8AC3E}">
        <p14:creationId xmlns:p14="http://schemas.microsoft.com/office/powerpoint/2010/main" val="392710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92150"/>
            <a:ext cx="8531671" cy="584775"/>
          </a:xfrm>
          <a:prstGeom prst="rect">
            <a:avLst/>
          </a:prstGeom>
        </p:spPr>
        <p:txBody>
          <a:bodyPr wrap="square">
            <a:spAutoFit/>
          </a:bodyPr>
          <a:lstStyle/>
          <a:p>
            <a:pPr algn="ctr">
              <a:defRPr/>
            </a:pPr>
            <a:r>
              <a:rPr lang="en-GB" sz="3200" dirty="0">
                <a:latin typeface="+mn-lt"/>
                <a:cs typeface="+mn-cs"/>
              </a:rPr>
              <a:t>How will I know how my child is doing? </a:t>
            </a:r>
          </a:p>
        </p:txBody>
      </p:sp>
      <p:sp>
        <p:nvSpPr>
          <p:cNvPr id="5" name="Rectangle 4"/>
          <p:cNvSpPr/>
          <p:nvPr/>
        </p:nvSpPr>
        <p:spPr>
          <a:xfrm>
            <a:off x="179512" y="1670804"/>
            <a:ext cx="6353175" cy="1016000"/>
          </a:xfrm>
          <a:prstGeom prst="rect">
            <a:avLst/>
          </a:prstGeom>
        </p:spPr>
        <p:txBody>
          <a:bodyPr>
            <a:spAutoFit/>
          </a:bodyPr>
          <a:lstStyle/>
          <a:p>
            <a:pPr marL="342900" indent="-342900">
              <a:buFont typeface="Arial" pitchFamily="34" charset="0"/>
              <a:buChar char="•"/>
              <a:defRPr/>
            </a:pPr>
            <a:r>
              <a:rPr lang="en-GB" sz="2000" dirty="0">
                <a:latin typeface="+mn-lt"/>
                <a:cs typeface="+mn-cs"/>
              </a:rPr>
              <a:t>You can access your child’s AR information in Renaissance Place Home Connect from any web-enabled computer.</a:t>
            </a:r>
          </a:p>
        </p:txBody>
      </p:sp>
      <p:sp>
        <p:nvSpPr>
          <p:cNvPr id="6" name="Rectangle 5"/>
          <p:cNvSpPr/>
          <p:nvPr/>
        </p:nvSpPr>
        <p:spPr>
          <a:xfrm>
            <a:off x="3851275" y="3001963"/>
            <a:ext cx="4787900" cy="1016000"/>
          </a:xfrm>
          <a:prstGeom prst="rect">
            <a:avLst/>
          </a:prstGeom>
        </p:spPr>
        <p:txBody>
          <a:bodyPr>
            <a:spAutoFit/>
          </a:bodyPr>
          <a:lstStyle/>
          <a:p>
            <a:pPr marL="342900" indent="-342900">
              <a:buFont typeface="Arial" pitchFamily="34" charset="0"/>
              <a:buChar char="•"/>
              <a:defRPr/>
            </a:pPr>
            <a:r>
              <a:rPr lang="en-GB" sz="2000" dirty="0">
                <a:latin typeface="+mn-lt"/>
                <a:cs typeface="+mn-cs"/>
              </a:rPr>
              <a:t>Once in the programme, you can view your child’s progress towards targets, points and books read. </a:t>
            </a:r>
          </a:p>
        </p:txBody>
      </p:sp>
      <p:sp>
        <p:nvSpPr>
          <p:cNvPr id="7" name="Rectangle 6"/>
          <p:cNvSpPr/>
          <p:nvPr/>
        </p:nvSpPr>
        <p:spPr>
          <a:xfrm>
            <a:off x="3836988" y="4037013"/>
            <a:ext cx="4787900" cy="708025"/>
          </a:xfrm>
          <a:prstGeom prst="rect">
            <a:avLst/>
          </a:prstGeom>
        </p:spPr>
        <p:txBody>
          <a:bodyPr>
            <a:spAutoFit/>
          </a:bodyPr>
          <a:lstStyle/>
          <a:p>
            <a:pPr marL="342900" indent="-342900">
              <a:buFont typeface="Arial" pitchFamily="34" charset="0"/>
              <a:buChar char="•"/>
              <a:defRPr/>
            </a:pPr>
            <a:r>
              <a:rPr lang="en-GB" sz="2000" dirty="0">
                <a:latin typeface="+mn-lt"/>
                <a:cs typeface="+mn-cs"/>
              </a:rPr>
              <a:t>You can also access AR </a:t>
            </a:r>
            <a:r>
              <a:rPr lang="en-GB" sz="2000" dirty="0" err="1">
                <a:latin typeface="+mn-lt"/>
                <a:cs typeface="+mn-cs"/>
              </a:rPr>
              <a:t>BookFinder</a:t>
            </a:r>
            <a:r>
              <a:rPr lang="en-GB" sz="2000" dirty="0">
                <a:latin typeface="+mn-lt"/>
                <a:cs typeface="+mn-cs"/>
              </a:rPr>
              <a:t> to search for titles of interest. </a:t>
            </a:r>
          </a:p>
        </p:txBody>
      </p:sp>
      <p:sp>
        <p:nvSpPr>
          <p:cNvPr id="8" name="Rectangle 7"/>
          <p:cNvSpPr/>
          <p:nvPr/>
        </p:nvSpPr>
        <p:spPr>
          <a:xfrm>
            <a:off x="3924300" y="4762500"/>
            <a:ext cx="4714875" cy="708025"/>
          </a:xfrm>
          <a:prstGeom prst="rect">
            <a:avLst/>
          </a:prstGeom>
        </p:spPr>
        <p:txBody>
          <a:bodyPr>
            <a:spAutoFit/>
          </a:bodyPr>
          <a:lstStyle/>
          <a:p>
            <a:pPr marL="342900" indent="-342900">
              <a:buFont typeface="Arial" pitchFamily="34" charset="0"/>
              <a:buChar char="•"/>
              <a:defRPr/>
            </a:pPr>
            <a:r>
              <a:rPr lang="en-GB" sz="2000" dirty="0">
                <a:latin typeface="+mn-lt"/>
                <a:cs typeface="+mn-cs"/>
              </a:rPr>
              <a:t>You can only access information about your own child.</a:t>
            </a:r>
          </a:p>
        </p:txBody>
      </p:sp>
      <p:pic>
        <p:nvPicPr>
          <p:cNvPr id="11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974975"/>
            <a:ext cx="32067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05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606794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7164288" y="2420888"/>
            <a:ext cx="864096"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100392" y="2132856"/>
            <a:ext cx="936104" cy="3970318"/>
          </a:xfrm>
          <a:prstGeom prst="rect">
            <a:avLst/>
          </a:prstGeom>
          <a:noFill/>
        </p:spPr>
        <p:txBody>
          <a:bodyPr wrap="square" rtlCol="0">
            <a:spAutoFit/>
          </a:bodyPr>
          <a:lstStyle/>
          <a:p>
            <a:r>
              <a:rPr lang="en-GB" dirty="0"/>
              <a:t>Last book read and quizzed on. Include % correct and points earned from book.</a:t>
            </a:r>
          </a:p>
        </p:txBody>
      </p:sp>
      <p:cxnSp>
        <p:nvCxnSpPr>
          <p:cNvPr id="6" name="Straight Arrow Connector 5"/>
          <p:cNvCxnSpPr/>
          <p:nvPr/>
        </p:nvCxnSpPr>
        <p:spPr>
          <a:xfrm flipV="1">
            <a:off x="539552" y="2492896"/>
            <a:ext cx="252028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916832"/>
            <a:ext cx="1152128" cy="2862322"/>
          </a:xfrm>
          <a:prstGeom prst="rect">
            <a:avLst/>
          </a:prstGeom>
          <a:noFill/>
        </p:spPr>
        <p:txBody>
          <a:bodyPr wrap="square" rtlCol="0">
            <a:spAutoFit/>
          </a:bodyPr>
          <a:lstStyle/>
          <a:p>
            <a:r>
              <a:rPr lang="en-GB" dirty="0"/>
              <a:t>Average quiz score</a:t>
            </a:r>
          </a:p>
          <a:p>
            <a:endParaRPr lang="en-GB" dirty="0"/>
          </a:p>
          <a:p>
            <a:endParaRPr lang="en-GB" dirty="0"/>
          </a:p>
          <a:p>
            <a:r>
              <a:rPr lang="en-GB" dirty="0"/>
              <a:t>Points earned</a:t>
            </a:r>
          </a:p>
          <a:p>
            <a:endParaRPr lang="en-GB" dirty="0"/>
          </a:p>
          <a:p>
            <a:r>
              <a:rPr lang="en-GB" dirty="0"/>
              <a:t>Average book level.</a:t>
            </a:r>
          </a:p>
        </p:txBody>
      </p:sp>
    </p:spTree>
    <p:extLst>
      <p:ext uri="{BB962C8B-B14F-4D97-AF65-F5344CB8AC3E}">
        <p14:creationId xmlns:p14="http://schemas.microsoft.com/office/powerpoint/2010/main" val="235668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790575"/>
            <a:ext cx="74580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116632"/>
            <a:ext cx="6840760" cy="369332"/>
          </a:xfrm>
          <a:prstGeom prst="rect">
            <a:avLst/>
          </a:prstGeom>
          <a:noFill/>
        </p:spPr>
        <p:txBody>
          <a:bodyPr wrap="square" rtlCol="0">
            <a:spAutoFit/>
          </a:bodyPr>
          <a:lstStyle/>
          <a:p>
            <a:pPr algn="ctr"/>
            <a:r>
              <a:rPr lang="en-GB" dirty="0"/>
              <a:t>Your child’s bookshelf</a:t>
            </a:r>
          </a:p>
        </p:txBody>
      </p:sp>
    </p:spTree>
    <p:extLst>
      <p:ext uri="{BB962C8B-B14F-4D97-AF65-F5344CB8AC3E}">
        <p14:creationId xmlns:p14="http://schemas.microsoft.com/office/powerpoint/2010/main" val="126442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830997"/>
          </a:xfrm>
          <a:prstGeom prst="rect">
            <a:avLst/>
          </a:prstGeom>
          <a:noFill/>
        </p:spPr>
        <p:txBody>
          <a:bodyPr wrap="square" rtlCol="0">
            <a:spAutoFit/>
          </a:bodyPr>
          <a:lstStyle/>
          <a:p>
            <a:pPr algn="ctr"/>
            <a:r>
              <a:rPr lang="en-GB" sz="4800" dirty="0"/>
              <a:t>ARBookFind.co.uk</a:t>
            </a:r>
          </a:p>
        </p:txBody>
      </p:sp>
      <p:sp>
        <p:nvSpPr>
          <p:cNvPr id="3" name="TextBox 2"/>
          <p:cNvSpPr txBox="1"/>
          <p:nvPr/>
        </p:nvSpPr>
        <p:spPr>
          <a:xfrm>
            <a:off x="323528" y="1628800"/>
            <a:ext cx="8640960" cy="3046988"/>
          </a:xfrm>
          <a:prstGeom prst="rect">
            <a:avLst/>
          </a:prstGeom>
          <a:noFill/>
        </p:spPr>
        <p:txBody>
          <a:bodyPr wrap="square" rtlCol="0">
            <a:spAutoFit/>
          </a:bodyPr>
          <a:lstStyle/>
          <a:p>
            <a:r>
              <a:rPr lang="en-GB" sz="3200" dirty="0"/>
              <a:t>It’s not just books from the school that students can read, they can read books from home and take quizzes on them!</a:t>
            </a:r>
          </a:p>
          <a:p>
            <a:endParaRPr lang="en-GB" sz="3200" dirty="0"/>
          </a:p>
          <a:p>
            <a:r>
              <a:rPr lang="en-GB" sz="3200" dirty="0"/>
              <a:t>You can use ARBookFind.co.uk to check whether your child’s current book is on Accelerated Reader. </a:t>
            </a:r>
          </a:p>
        </p:txBody>
      </p:sp>
    </p:spTree>
    <p:extLst>
      <p:ext uri="{BB962C8B-B14F-4D97-AF65-F5344CB8AC3E}">
        <p14:creationId xmlns:p14="http://schemas.microsoft.com/office/powerpoint/2010/main" val="136046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20713"/>
            <a:ext cx="8497193" cy="1077218"/>
          </a:xfrm>
          <a:prstGeom prst="rect">
            <a:avLst/>
          </a:prstGeom>
        </p:spPr>
        <p:txBody>
          <a:bodyPr wrap="square">
            <a:spAutoFit/>
          </a:bodyPr>
          <a:lstStyle/>
          <a:p>
            <a:pPr algn="ctr">
              <a:defRPr/>
            </a:pPr>
            <a:r>
              <a:rPr lang="en-GB" sz="3200" dirty="0">
                <a:latin typeface="+mn-lt"/>
                <a:cs typeface="+mn-cs"/>
              </a:rPr>
              <a:t>Can a child who is not a strong reader still use Accelerated Reader? </a:t>
            </a:r>
          </a:p>
        </p:txBody>
      </p:sp>
      <p:sp>
        <p:nvSpPr>
          <p:cNvPr id="5" name="Rectangle 4"/>
          <p:cNvSpPr/>
          <p:nvPr/>
        </p:nvSpPr>
        <p:spPr>
          <a:xfrm>
            <a:off x="467544" y="2192035"/>
            <a:ext cx="8119244" cy="707886"/>
          </a:xfrm>
          <a:prstGeom prst="rect">
            <a:avLst/>
          </a:prstGeom>
        </p:spPr>
        <p:txBody>
          <a:bodyPr wrap="square">
            <a:spAutoFit/>
          </a:bodyPr>
          <a:lstStyle/>
          <a:p>
            <a:pPr marL="342900" indent="-342900">
              <a:buFont typeface="Arial" pitchFamily="34" charset="0"/>
              <a:buChar char="•"/>
              <a:defRPr/>
            </a:pPr>
            <a:r>
              <a:rPr lang="en-GB" sz="2000" dirty="0">
                <a:latin typeface="+mn-lt"/>
                <a:cs typeface="+mn-cs"/>
              </a:rPr>
              <a:t>Accelerated Reader helps all children become better readers from pupil, regardless of initial ability.</a:t>
            </a:r>
          </a:p>
        </p:txBody>
      </p:sp>
      <p:sp>
        <p:nvSpPr>
          <p:cNvPr id="6" name="Rectangle 5"/>
          <p:cNvSpPr/>
          <p:nvPr/>
        </p:nvSpPr>
        <p:spPr>
          <a:xfrm>
            <a:off x="466861" y="3236341"/>
            <a:ext cx="8119244" cy="708025"/>
          </a:xfrm>
          <a:prstGeom prst="rect">
            <a:avLst/>
          </a:prstGeom>
        </p:spPr>
        <p:txBody>
          <a:bodyPr wrap="square">
            <a:spAutoFit/>
          </a:bodyPr>
          <a:lstStyle/>
          <a:p>
            <a:pPr marL="342900" indent="-342900">
              <a:buFont typeface="Arial" pitchFamily="34" charset="0"/>
              <a:buChar char="•"/>
              <a:defRPr/>
            </a:pPr>
            <a:r>
              <a:rPr lang="en-GB" sz="2000" dirty="0">
                <a:latin typeface="+mn-lt"/>
                <a:cs typeface="+mn-cs"/>
              </a:rPr>
              <a:t>When children read books at their appropriate level, they experience success.  </a:t>
            </a:r>
          </a:p>
        </p:txBody>
      </p:sp>
      <p:sp>
        <p:nvSpPr>
          <p:cNvPr id="7" name="Rectangle 6"/>
          <p:cNvSpPr/>
          <p:nvPr/>
        </p:nvSpPr>
        <p:spPr>
          <a:xfrm>
            <a:off x="466861" y="3913188"/>
            <a:ext cx="8119927" cy="707886"/>
          </a:xfrm>
          <a:prstGeom prst="rect">
            <a:avLst/>
          </a:prstGeom>
        </p:spPr>
        <p:txBody>
          <a:bodyPr wrap="square">
            <a:spAutoFit/>
          </a:bodyPr>
          <a:lstStyle/>
          <a:p>
            <a:pPr marL="342900" indent="-342900">
              <a:buFont typeface="Arial" pitchFamily="34" charset="0"/>
              <a:buChar char="•"/>
              <a:defRPr/>
            </a:pPr>
            <a:r>
              <a:rPr lang="en-GB" sz="2000" dirty="0">
                <a:latin typeface="+mn-lt"/>
                <a:cs typeface="+mn-cs"/>
              </a:rPr>
              <a:t>Furthermore, teachers work with children to set appropriate targets based on each child’s reading level. </a:t>
            </a:r>
          </a:p>
        </p:txBody>
      </p:sp>
    </p:spTree>
    <p:extLst>
      <p:ext uri="{BB962C8B-B14F-4D97-AF65-F5344CB8AC3E}">
        <p14:creationId xmlns:p14="http://schemas.microsoft.com/office/powerpoint/2010/main" val="98599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136904" cy="5570756"/>
          </a:xfrm>
          <a:prstGeom prst="rect">
            <a:avLst/>
          </a:prstGeom>
          <a:noFill/>
        </p:spPr>
        <p:txBody>
          <a:bodyPr wrap="square" rtlCol="0">
            <a:spAutoFit/>
          </a:bodyPr>
          <a:lstStyle/>
          <a:p>
            <a:pPr algn="ctr"/>
            <a:r>
              <a:rPr lang="en-GB" sz="3200" b="1" u="sng" dirty="0"/>
              <a:t>Accelerated Reader: A Guide for Parents</a:t>
            </a:r>
          </a:p>
          <a:p>
            <a:endParaRPr lang="en-GB" sz="3200" dirty="0"/>
          </a:p>
          <a:p>
            <a:r>
              <a:rPr lang="en-GB" sz="3200" dirty="0"/>
              <a:t>All students take part in the  </a:t>
            </a:r>
            <a:r>
              <a:rPr lang="en-GB" sz="3200" b="1" dirty="0">
                <a:solidFill>
                  <a:srgbClr val="00B050"/>
                </a:solidFill>
              </a:rPr>
              <a:t>Accelerated Reader </a:t>
            </a:r>
            <a:r>
              <a:rPr lang="en-GB" sz="3200" dirty="0"/>
              <a:t>programme, which is designed to do the following things:</a:t>
            </a:r>
          </a:p>
          <a:p>
            <a:endParaRPr lang="en-GB" sz="3200" dirty="0"/>
          </a:p>
          <a:p>
            <a:pPr marL="457200" indent="-457200">
              <a:buFont typeface="Arial" panose="020B0604020202020204" pitchFamily="34" charset="0"/>
              <a:buChar char="•"/>
            </a:pPr>
            <a:r>
              <a:rPr lang="en-GB" sz="3200" dirty="0">
                <a:solidFill>
                  <a:srgbClr val="7030A0"/>
                </a:solidFill>
              </a:rPr>
              <a:t>Find books that are the right ability for your child</a:t>
            </a:r>
          </a:p>
          <a:p>
            <a:pPr marL="457200" indent="-457200">
              <a:buFont typeface="Arial" panose="020B0604020202020204" pitchFamily="34" charset="0"/>
              <a:buChar char="•"/>
            </a:pPr>
            <a:r>
              <a:rPr lang="en-GB" sz="3200" dirty="0">
                <a:solidFill>
                  <a:srgbClr val="7030A0"/>
                </a:solidFill>
              </a:rPr>
              <a:t>Encourage your child to read more</a:t>
            </a:r>
          </a:p>
          <a:p>
            <a:pPr marL="457200" indent="-457200">
              <a:buFont typeface="Arial" panose="020B0604020202020204" pitchFamily="34" charset="0"/>
              <a:buChar char="•"/>
            </a:pPr>
            <a:r>
              <a:rPr lang="en-GB" sz="3200" dirty="0">
                <a:solidFill>
                  <a:srgbClr val="7030A0"/>
                </a:solidFill>
              </a:rPr>
              <a:t>Improve your child’s reading ability.</a:t>
            </a:r>
          </a:p>
          <a:p>
            <a:endParaRPr lang="en-GB" dirty="0"/>
          </a:p>
          <a:p>
            <a:endParaRPr lang="en-GB" dirty="0"/>
          </a:p>
        </p:txBody>
      </p:sp>
    </p:spTree>
    <p:extLst>
      <p:ext uri="{BB962C8B-B14F-4D97-AF65-F5344CB8AC3E}">
        <p14:creationId xmlns:p14="http://schemas.microsoft.com/office/powerpoint/2010/main" val="337890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46" y="554152"/>
            <a:ext cx="4306641"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3804" y="1289765"/>
            <a:ext cx="2738325" cy="4270963"/>
          </a:xfrm>
        </p:spPr>
        <p:txBody>
          <a:bodyPr vert="horz" lIns="91440" tIns="45720" rIns="91440" bIns="45720" rtlCol="0" anchor="ctr">
            <a:normAutofit/>
          </a:bodyPr>
          <a:lstStyle/>
          <a:p>
            <a:pPr>
              <a:lnSpc>
                <a:spcPct val="90000"/>
              </a:lnSpc>
            </a:pPr>
            <a:r>
              <a:rPr lang="en-US" sz="4900" kern="1200">
                <a:solidFill>
                  <a:srgbClr val="FFFFFF"/>
                </a:solidFill>
                <a:latin typeface="+mj-lt"/>
                <a:ea typeface="+mj-ea"/>
                <a:cs typeface="+mj-cs"/>
              </a:rPr>
              <a:t>How it works…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19" y="374394"/>
            <a:ext cx="128637"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581" y="1084507"/>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extBox 2"/>
          <p:cNvSpPr txBox="1"/>
          <p:nvPr/>
        </p:nvSpPr>
        <p:spPr>
          <a:xfrm>
            <a:off x="4722924" y="518400"/>
            <a:ext cx="3578706" cy="58379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solidFill>
                  <a:schemeClr val="tx1">
                    <a:alpha val="80000"/>
                  </a:schemeClr>
                </a:solidFill>
              </a:rPr>
              <a:t>At the start of the year every student took a </a:t>
            </a:r>
            <a:r>
              <a:rPr lang="en-US" sz="1700" b="1">
                <a:solidFill>
                  <a:schemeClr val="tx1">
                    <a:alpha val="80000"/>
                  </a:schemeClr>
                </a:solidFill>
              </a:rPr>
              <a:t>Star Test</a:t>
            </a:r>
            <a:r>
              <a:rPr lang="en-US" sz="1700">
                <a:solidFill>
                  <a:schemeClr val="tx1">
                    <a:alpha val="80000"/>
                  </a:schemeClr>
                </a:solidFill>
              </a:rPr>
              <a:t>, which is a computer-based test that measures a student’s reading ability through a series of 34 questions.</a:t>
            </a:r>
          </a:p>
          <a:p>
            <a:pPr indent="-228600">
              <a:lnSpc>
                <a:spcPct val="90000"/>
              </a:lnSpc>
              <a:spcAft>
                <a:spcPts val="600"/>
              </a:spcAft>
              <a:buFont typeface="Arial" panose="020B0604020202020204" pitchFamily="34" charset="0"/>
              <a:buChar char="•"/>
            </a:pPr>
            <a:endParaRPr lang="en-US" sz="1700">
              <a:solidFill>
                <a:schemeClr val="tx1">
                  <a:alpha val="80000"/>
                </a:schemeClr>
              </a:solidFill>
            </a:endParaRPr>
          </a:p>
          <a:p>
            <a:pPr indent="-228600">
              <a:lnSpc>
                <a:spcPct val="90000"/>
              </a:lnSpc>
              <a:spcAft>
                <a:spcPts val="600"/>
              </a:spcAft>
              <a:buFont typeface="Arial" panose="020B0604020202020204" pitchFamily="34" charset="0"/>
              <a:buChar char="•"/>
            </a:pPr>
            <a:r>
              <a:rPr lang="en-US" sz="1700">
                <a:solidFill>
                  <a:schemeClr val="tx1">
                    <a:alpha val="80000"/>
                  </a:schemeClr>
                </a:solidFill>
              </a:rPr>
              <a:t>Every test for every student is different, and the computer selects different questions for each student dependent on how well they answer the previous questions. Essentially, the computer adapts the test to suit your son or daughter.</a:t>
            </a:r>
          </a:p>
          <a:p>
            <a:pPr indent="-228600">
              <a:lnSpc>
                <a:spcPct val="90000"/>
              </a:lnSpc>
              <a:spcAft>
                <a:spcPts val="600"/>
              </a:spcAft>
              <a:buFont typeface="Arial" panose="020B0604020202020204" pitchFamily="34" charset="0"/>
              <a:buChar char="•"/>
            </a:pPr>
            <a:endParaRPr lang="en-US" sz="1700">
              <a:solidFill>
                <a:schemeClr val="tx1">
                  <a:alpha val="80000"/>
                </a:schemeClr>
              </a:solidFill>
            </a:endParaRPr>
          </a:p>
          <a:p>
            <a:pPr indent="-228600">
              <a:lnSpc>
                <a:spcPct val="90000"/>
              </a:lnSpc>
              <a:spcAft>
                <a:spcPts val="600"/>
              </a:spcAft>
              <a:buFont typeface="Arial" panose="020B0604020202020204" pitchFamily="34" charset="0"/>
              <a:buChar char="•"/>
            </a:pPr>
            <a:r>
              <a:rPr lang="en-US" sz="1700">
                <a:solidFill>
                  <a:schemeClr val="tx1">
                    <a:alpha val="80000"/>
                  </a:schemeClr>
                </a:solidFill>
              </a:rPr>
              <a:t>Once the student has completed the test, they are then given a </a:t>
            </a:r>
            <a:r>
              <a:rPr lang="en-US" sz="1700" b="1">
                <a:solidFill>
                  <a:schemeClr val="tx1">
                    <a:alpha val="80000"/>
                  </a:schemeClr>
                </a:solidFill>
              </a:rPr>
              <a:t>ZPD score </a:t>
            </a:r>
            <a:r>
              <a:rPr lang="en-US" sz="1700">
                <a:solidFill>
                  <a:schemeClr val="tx1">
                    <a:alpha val="80000"/>
                  </a:schemeClr>
                </a:solidFill>
              </a:rPr>
              <a:t>by their teacher.</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7410" y="5751820"/>
            <a:ext cx="84319"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6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46" y="554152"/>
            <a:ext cx="4306641"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3804" y="1289765"/>
            <a:ext cx="2738325" cy="4270963"/>
          </a:xfrm>
        </p:spPr>
        <p:txBody>
          <a:bodyPr vert="horz" lIns="91440" tIns="45720" rIns="91440" bIns="45720" rtlCol="0" anchor="ctr">
            <a:normAutofit/>
          </a:bodyPr>
          <a:lstStyle/>
          <a:p>
            <a:pPr>
              <a:lnSpc>
                <a:spcPct val="90000"/>
              </a:lnSpc>
            </a:pPr>
            <a:r>
              <a:rPr lang="en-US" sz="4900" kern="1200">
                <a:solidFill>
                  <a:srgbClr val="FFFFFF"/>
                </a:solidFill>
                <a:latin typeface="+mj-lt"/>
                <a:ea typeface="+mj-ea"/>
                <a:cs typeface="+mj-cs"/>
              </a:rPr>
              <a:t>How STAR tests work</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19" y="374394"/>
            <a:ext cx="128637"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581" y="1084507"/>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extBox 2"/>
          <p:cNvSpPr txBox="1"/>
          <p:nvPr/>
        </p:nvSpPr>
        <p:spPr>
          <a:xfrm>
            <a:off x="4722924" y="518400"/>
            <a:ext cx="3578706" cy="5837949"/>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700">
                <a:solidFill>
                  <a:schemeClr val="tx1">
                    <a:alpha val="80000"/>
                  </a:schemeClr>
                </a:solidFill>
              </a:rPr>
              <a:t>The student </a:t>
            </a:r>
            <a:r>
              <a:rPr lang="en-US" sz="1700" u="sng">
                <a:solidFill>
                  <a:schemeClr val="tx1">
                    <a:alpha val="80000"/>
                  </a:schemeClr>
                </a:solidFill>
              </a:rPr>
              <a:t>must  take their time. </a:t>
            </a:r>
            <a:r>
              <a:rPr lang="en-US" sz="1700">
                <a:solidFill>
                  <a:schemeClr val="tx1">
                    <a:alpha val="80000"/>
                  </a:schemeClr>
                </a:solidFill>
              </a:rPr>
              <a:t>It is recommended that each child should spend </a:t>
            </a:r>
            <a:r>
              <a:rPr lang="en-US" sz="1700" b="1" u="sng">
                <a:solidFill>
                  <a:schemeClr val="tx1">
                    <a:alpha val="80000"/>
                  </a:schemeClr>
                </a:solidFill>
              </a:rPr>
              <a:t>at least</a:t>
            </a:r>
            <a:r>
              <a:rPr lang="en-US" sz="1700">
                <a:solidFill>
                  <a:schemeClr val="tx1">
                    <a:alpha val="80000"/>
                  </a:schemeClr>
                </a:solidFill>
              </a:rPr>
              <a:t> </a:t>
            </a:r>
            <a:r>
              <a:rPr lang="en-US" sz="1700" i="1">
                <a:solidFill>
                  <a:schemeClr val="tx1">
                    <a:alpha val="80000"/>
                  </a:schemeClr>
                </a:solidFill>
              </a:rPr>
              <a:t>20 minutes</a:t>
            </a:r>
            <a:r>
              <a:rPr lang="en-US" sz="1700">
                <a:solidFill>
                  <a:schemeClr val="tx1">
                    <a:alpha val="80000"/>
                  </a:schemeClr>
                </a:solidFill>
              </a:rPr>
              <a:t> on their tests. Students are used to working quickly in timed conditions, but during a STAR test it is about concentration, focus and careful reading.</a:t>
            </a:r>
          </a:p>
          <a:p>
            <a:pPr marL="342900" indent="-228600">
              <a:lnSpc>
                <a:spcPct val="90000"/>
              </a:lnSpc>
              <a:spcAft>
                <a:spcPts val="600"/>
              </a:spcAft>
              <a:buFont typeface="Arial" panose="020B0604020202020204" pitchFamily="34" charset="0"/>
              <a:buChar char="•"/>
            </a:pPr>
            <a:r>
              <a:rPr lang="en-US" sz="1700">
                <a:solidFill>
                  <a:schemeClr val="tx1">
                    <a:alpha val="80000"/>
                  </a:schemeClr>
                </a:solidFill>
              </a:rPr>
              <a:t>Students should not guess answers to questions. Instead, they should wait for the question to time out. This is to ensure the computer is not given a false impression of the student’s reading ability. </a:t>
            </a:r>
          </a:p>
          <a:p>
            <a:pPr marL="342900" indent="-228600">
              <a:lnSpc>
                <a:spcPct val="90000"/>
              </a:lnSpc>
              <a:spcAft>
                <a:spcPts val="600"/>
              </a:spcAft>
              <a:buFont typeface="Arial" panose="020B0604020202020204" pitchFamily="34" charset="0"/>
              <a:buChar char="•"/>
            </a:pPr>
            <a:r>
              <a:rPr lang="en-US" sz="1700">
                <a:solidFill>
                  <a:schemeClr val="tx1">
                    <a:alpha val="80000"/>
                  </a:schemeClr>
                </a:solidFill>
              </a:rPr>
              <a:t>Tests are done in exam conditions without any help from other students or the teacher. </a:t>
            </a:r>
            <a:endParaRPr lang="en-US" sz="1700" b="1" u="sng">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7410" y="5751820"/>
            <a:ext cx="84319"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3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2396" y="643467"/>
            <a:ext cx="6459206"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2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74638"/>
            <a:ext cx="5122912" cy="1143000"/>
          </a:xfrm>
        </p:spPr>
        <p:txBody>
          <a:bodyPr>
            <a:noAutofit/>
          </a:bodyPr>
          <a:lstStyle/>
          <a:p>
            <a:r>
              <a:rPr lang="en-GB" sz="3200" dirty="0"/>
              <a:t>A ZPD score is given to your child after completing the STAR test</a:t>
            </a:r>
          </a:p>
        </p:txBody>
      </p:sp>
      <p:sp>
        <p:nvSpPr>
          <p:cNvPr id="4" name="TextBox 3"/>
          <p:cNvSpPr txBox="1"/>
          <p:nvPr/>
        </p:nvSpPr>
        <p:spPr>
          <a:xfrm>
            <a:off x="179512" y="1772816"/>
            <a:ext cx="3600400" cy="1107996"/>
          </a:xfrm>
          <a:prstGeom prst="rect">
            <a:avLst/>
          </a:prstGeom>
          <a:noFill/>
        </p:spPr>
        <p:txBody>
          <a:bodyPr wrap="square" rtlCol="0">
            <a:spAutoFit/>
          </a:bodyPr>
          <a:lstStyle/>
          <a:p>
            <a:r>
              <a:rPr lang="en-GB" sz="6600" dirty="0"/>
              <a:t>3.2 – 4.6</a:t>
            </a:r>
          </a:p>
        </p:txBody>
      </p:sp>
      <p:cxnSp>
        <p:nvCxnSpPr>
          <p:cNvPr id="6" name="Straight Arrow Connector 5"/>
          <p:cNvCxnSpPr>
            <a:cxnSpLocks/>
          </p:cNvCxnSpPr>
          <p:nvPr/>
        </p:nvCxnSpPr>
        <p:spPr>
          <a:xfrm flipV="1">
            <a:off x="539552" y="2780928"/>
            <a:ext cx="0" cy="970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4810" y="3977189"/>
            <a:ext cx="1512168" cy="646331"/>
          </a:xfrm>
          <a:prstGeom prst="rect">
            <a:avLst/>
          </a:prstGeom>
          <a:noFill/>
        </p:spPr>
        <p:txBody>
          <a:bodyPr wrap="square" rtlCol="0">
            <a:spAutoFit/>
          </a:bodyPr>
          <a:lstStyle/>
          <a:p>
            <a:r>
              <a:rPr lang="en-GB" dirty="0"/>
              <a:t>Lowest number</a:t>
            </a:r>
          </a:p>
        </p:txBody>
      </p:sp>
      <p:cxnSp>
        <p:nvCxnSpPr>
          <p:cNvPr id="9" name="Straight Arrow Connector 8"/>
          <p:cNvCxnSpPr>
            <a:cxnSpLocks/>
          </p:cNvCxnSpPr>
          <p:nvPr/>
        </p:nvCxnSpPr>
        <p:spPr>
          <a:xfrm flipV="1">
            <a:off x="2267744" y="2780929"/>
            <a:ext cx="0" cy="970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43002" y="3982472"/>
            <a:ext cx="1080120" cy="646331"/>
          </a:xfrm>
          <a:prstGeom prst="rect">
            <a:avLst/>
          </a:prstGeom>
          <a:noFill/>
        </p:spPr>
        <p:txBody>
          <a:bodyPr wrap="square" rtlCol="0">
            <a:spAutoFit/>
          </a:bodyPr>
          <a:lstStyle/>
          <a:p>
            <a:r>
              <a:rPr lang="en-GB" dirty="0"/>
              <a:t>Highest number</a:t>
            </a:r>
          </a:p>
        </p:txBody>
      </p:sp>
      <p:graphicFrame>
        <p:nvGraphicFramePr>
          <p:cNvPr id="12" name="TextBox 2">
            <a:extLst>
              <a:ext uri="{FF2B5EF4-FFF2-40B4-BE49-F238E27FC236}">
                <a16:creationId xmlns:a16="http://schemas.microsoft.com/office/drawing/2014/main" id="{D5C67D8A-6362-4E32-A2EB-98D34205AF8A}"/>
              </a:ext>
            </a:extLst>
          </p:cNvPr>
          <p:cNvGraphicFramePr/>
          <p:nvPr/>
        </p:nvGraphicFramePr>
        <p:xfrm>
          <a:off x="3995936" y="1556792"/>
          <a:ext cx="4824536" cy="538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21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All the AR books in the LRC are colour-coded to help the student find the right one.</a:t>
            </a:r>
          </a:p>
        </p:txBody>
      </p:sp>
      <p:sp>
        <p:nvSpPr>
          <p:cNvPr id="4" name="Rectangle 3"/>
          <p:cNvSpPr/>
          <p:nvPr/>
        </p:nvSpPr>
        <p:spPr>
          <a:xfrm>
            <a:off x="539552" y="1556792"/>
            <a:ext cx="1728192" cy="8640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90462" y="1804174"/>
            <a:ext cx="2088232" cy="369332"/>
          </a:xfrm>
          <a:prstGeom prst="rect">
            <a:avLst/>
          </a:prstGeom>
          <a:noFill/>
        </p:spPr>
        <p:txBody>
          <a:bodyPr wrap="square" rtlCol="0">
            <a:spAutoFit/>
          </a:bodyPr>
          <a:lstStyle/>
          <a:p>
            <a:r>
              <a:rPr lang="en-GB" dirty="0"/>
              <a:t>0.0 to 1.9</a:t>
            </a:r>
          </a:p>
        </p:txBody>
      </p:sp>
      <p:sp>
        <p:nvSpPr>
          <p:cNvPr id="7" name="Rectangle 6"/>
          <p:cNvSpPr/>
          <p:nvPr/>
        </p:nvSpPr>
        <p:spPr>
          <a:xfrm>
            <a:off x="539552" y="2573288"/>
            <a:ext cx="1728192" cy="8640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05776" y="2820670"/>
            <a:ext cx="2088232" cy="369332"/>
          </a:xfrm>
          <a:prstGeom prst="rect">
            <a:avLst/>
          </a:prstGeom>
          <a:noFill/>
        </p:spPr>
        <p:txBody>
          <a:bodyPr wrap="square" rtlCol="0">
            <a:spAutoFit/>
          </a:bodyPr>
          <a:lstStyle/>
          <a:p>
            <a:r>
              <a:rPr lang="en-GB" dirty="0"/>
              <a:t>2 to 2.9</a:t>
            </a:r>
          </a:p>
        </p:txBody>
      </p:sp>
      <p:sp>
        <p:nvSpPr>
          <p:cNvPr id="9" name="Rectangle 8"/>
          <p:cNvSpPr/>
          <p:nvPr/>
        </p:nvSpPr>
        <p:spPr>
          <a:xfrm>
            <a:off x="539552" y="3573015"/>
            <a:ext cx="1728192" cy="86409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439041" y="3820397"/>
            <a:ext cx="2088232" cy="369332"/>
          </a:xfrm>
          <a:prstGeom prst="rect">
            <a:avLst/>
          </a:prstGeom>
          <a:noFill/>
        </p:spPr>
        <p:txBody>
          <a:bodyPr wrap="square" rtlCol="0">
            <a:spAutoFit/>
          </a:bodyPr>
          <a:lstStyle/>
          <a:p>
            <a:r>
              <a:rPr lang="en-GB" dirty="0"/>
              <a:t>3 to 3.9</a:t>
            </a:r>
          </a:p>
        </p:txBody>
      </p:sp>
      <p:sp>
        <p:nvSpPr>
          <p:cNvPr id="11" name="Rectangle 10"/>
          <p:cNvSpPr/>
          <p:nvPr/>
        </p:nvSpPr>
        <p:spPr>
          <a:xfrm>
            <a:off x="530424" y="4586266"/>
            <a:ext cx="1728192"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429913" y="4833648"/>
            <a:ext cx="2088232" cy="369332"/>
          </a:xfrm>
          <a:prstGeom prst="rect">
            <a:avLst/>
          </a:prstGeom>
          <a:noFill/>
        </p:spPr>
        <p:txBody>
          <a:bodyPr wrap="square" rtlCol="0">
            <a:spAutoFit/>
          </a:bodyPr>
          <a:lstStyle/>
          <a:p>
            <a:r>
              <a:rPr lang="en-GB" dirty="0"/>
              <a:t>4 to 4.9</a:t>
            </a:r>
          </a:p>
        </p:txBody>
      </p:sp>
      <p:sp>
        <p:nvSpPr>
          <p:cNvPr id="13" name="Rectangle 12"/>
          <p:cNvSpPr/>
          <p:nvPr/>
        </p:nvSpPr>
        <p:spPr>
          <a:xfrm>
            <a:off x="539552" y="5661248"/>
            <a:ext cx="1728192" cy="8640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439041" y="5908630"/>
            <a:ext cx="2088232" cy="369332"/>
          </a:xfrm>
          <a:prstGeom prst="rect">
            <a:avLst/>
          </a:prstGeom>
          <a:noFill/>
        </p:spPr>
        <p:txBody>
          <a:bodyPr wrap="square" rtlCol="0">
            <a:spAutoFit/>
          </a:bodyPr>
          <a:lstStyle/>
          <a:p>
            <a:r>
              <a:rPr lang="en-GB" dirty="0"/>
              <a:t>5 to 5.9</a:t>
            </a:r>
          </a:p>
        </p:txBody>
      </p:sp>
      <p:sp>
        <p:nvSpPr>
          <p:cNvPr id="15" name="Rectangle 14"/>
          <p:cNvSpPr/>
          <p:nvPr/>
        </p:nvSpPr>
        <p:spPr>
          <a:xfrm>
            <a:off x="4656752" y="1556792"/>
            <a:ext cx="1728192"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556241" y="1804174"/>
            <a:ext cx="2088232" cy="369332"/>
          </a:xfrm>
          <a:prstGeom prst="rect">
            <a:avLst/>
          </a:prstGeom>
          <a:noFill/>
        </p:spPr>
        <p:txBody>
          <a:bodyPr wrap="square" rtlCol="0">
            <a:spAutoFit/>
          </a:bodyPr>
          <a:lstStyle/>
          <a:p>
            <a:r>
              <a:rPr lang="en-GB" dirty="0"/>
              <a:t>6 and above</a:t>
            </a:r>
          </a:p>
        </p:txBody>
      </p:sp>
      <p:sp>
        <p:nvSpPr>
          <p:cNvPr id="6" name="TextBox 5"/>
          <p:cNvSpPr txBox="1"/>
          <p:nvPr/>
        </p:nvSpPr>
        <p:spPr>
          <a:xfrm>
            <a:off x="4623283" y="2973963"/>
            <a:ext cx="3712433" cy="1200329"/>
          </a:xfrm>
          <a:prstGeom prst="rect">
            <a:avLst/>
          </a:prstGeom>
          <a:noFill/>
        </p:spPr>
        <p:txBody>
          <a:bodyPr wrap="square" rtlCol="0">
            <a:spAutoFit/>
          </a:bodyPr>
          <a:lstStyle/>
          <a:p>
            <a:r>
              <a:rPr lang="en-GB" dirty="0"/>
              <a:t>Students should only choose books within their numbers and the colours make it easier for them to choose the right book.</a:t>
            </a:r>
          </a:p>
        </p:txBody>
      </p:sp>
    </p:spTree>
    <p:extLst>
      <p:ext uri="{BB962C8B-B14F-4D97-AF65-F5344CB8AC3E}">
        <p14:creationId xmlns:p14="http://schemas.microsoft.com/office/powerpoint/2010/main" val="336107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pPr algn="l">
              <a:lnSpc>
                <a:spcPct val="90000"/>
              </a:lnSpc>
            </a:pPr>
            <a:r>
              <a:rPr lang="en-US" u="sng"/>
              <a:t>AR Quizzes</a:t>
            </a:r>
          </a:p>
        </p:txBody>
      </p:sp>
      <p:sp>
        <p:nvSpPr>
          <p:cNvPr id="3" name="TextBox 2"/>
          <p:cNvSpPr txBox="1"/>
          <p:nvPr/>
        </p:nvSpPr>
        <p:spPr>
          <a:xfrm>
            <a:off x="3724073" y="2438400"/>
            <a:ext cx="4939867"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A quiz is different to a STAR test because students only take a quiz </a:t>
            </a:r>
            <a:r>
              <a:rPr lang="en-US" sz="1400" b="1" u="sng"/>
              <a:t>after</a:t>
            </a:r>
            <a:r>
              <a:rPr lang="en-US" sz="1400"/>
              <a:t> they have </a:t>
            </a:r>
            <a:r>
              <a:rPr lang="en-US" sz="1400" i="1"/>
              <a:t>finished</a:t>
            </a:r>
            <a:r>
              <a:rPr lang="en-US" sz="1400"/>
              <a:t> a book.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There are usually about 10 questions on the book that has been read. At the end of the quiz the students are given a percentage to show them how well they have done.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There are some important rules for taking quizzes:</a:t>
            </a:r>
          </a:p>
          <a:p>
            <a:pPr indent="-228600">
              <a:lnSpc>
                <a:spcPct val="90000"/>
              </a:lnSpc>
              <a:spcAft>
                <a:spcPts val="600"/>
              </a:spcAft>
              <a:buFont typeface="Arial" panose="020B0604020202020204" pitchFamily="34" charset="0"/>
              <a:buChar char="•"/>
            </a:pPr>
            <a:endParaRPr lang="en-US" sz="1400"/>
          </a:p>
          <a:p>
            <a:pPr marL="342900" indent="-228600">
              <a:lnSpc>
                <a:spcPct val="90000"/>
              </a:lnSpc>
              <a:spcAft>
                <a:spcPts val="600"/>
              </a:spcAft>
              <a:buFont typeface="Arial" panose="020B0604020202020204" pitchFamily="34" charset="0"/>
              <a:buChar char="•"/>
            </a:pPr>
            <a:r>
              <a:rPr lang="en-US" sz="1400"/>
              <a:t>The book the child is quizzed on </a:t>
            </a:r>
            <a:r>
              <a:rPr lang="en-US" sz="1400" b="1" u="sng"/>
              <a:t>must be a book they have read in the last two weeks</a:t>
            </a:r>
            <a:r>
              <a:rPr lang="en-US" sz="1400"/>
              <a:t>. AR is not a memory test but rather measuring reading ability.</a:t>
            </a:r>
          </a:p>
          <a:p>
            <a:pPr marL="342900" indent="-228600">
              <a:lnSpc>
                <a:spcPct val="90000"/>
              </a:lnSpc>
              <a:spcAft>
                <a:spcPts val="600"/>
              </a:spcAft>
              <a:buFont typeface="Arial" panose="020B0604020202020204" pitchFamily="34" charset="0"/>
              <a:buChar char="•"/>
            </a:pPr>
            <a:r>
              <a:rPr lang="en-US" sz="1400"/>
              <a:t>A student cannot take a quiz until they have read the entire text.</a:t>
            </a:r>
            <a:endParaRPr lang="en-US" sz="1400" b="1" u="sng"/>
          </a:p>
          <a:p>
            <a:pPr marL="342900" indent="-228600">
              <a:lnSpc>
                <a:spcPct val="90000"/>
              </a:lnSpc>
              <a:spcAft>
                <a:spcPts val="600"/>
              </a:spcAft>
              <a:buFont typeface="Arial" panose="020B0604020202020204" pitchFamily="34" charset="0"/>
              <a:buChar char="•"/>
            </a:pPr>
            <a:r>
              <a:rPr lang="en-US" sz="1400"/>
              <a:t>Quizzes must be done individually, not with anyone’s help.</a:t>
            </a:r>
          </a:p>
          <a:p>
            <a:pPr marL="342900" indent="-228600">
              <a:lnSpc>
                <a:spcPct val="90000"/>
              </a:lnSpc>
              <a:spcAft>
                <a:spcPts val="600"/>
              </a:spcAft>
              <a:buFont typeface="Arial" panose="020B0604020202020204" pitchFamily="34" charset="0"/>
              <a:buChar char="•"/>
            </a:pPr>
            <a:endParaRPr lang="en-US" sz="1400"/>
          </a:p>
        </p:txBody>
      </p:sp>
      <p:pic>
        <p:nvPicPr>
          <p:cNvPr id="5" name="Picture 4" descr="Bubble sheet test paper and pencil">
            <a:extLst>
              <a:ext uri="{FF2B5EF4-FFF2-40B4-BE49-F238E27FC236}">
                <a16:creationId xmlns:a16="http://schemas.microsoft.com/office/drawing/2014/main" id="{BF25C953-34F3-48D3-A5D2-BD96B218534B}"/>
              </a:ext>
            </a:extLst>
          </p:cNvPr>
          <p:cNvPicPr>
            <a:picLocks noChangeAspect="1"/>
          </p:cNvPicPr>
          <p:nvPr/>
        </p:nvPicPr>
        <p:blipFill rotWithShape="1">
          <a:blip r:embed="rId2"/>
          <a:srcRect l="61973" r="5075"/>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A61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79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802955"/>
            <a:ext cx="3733482" cy="1454051"/>
          </a:xfrm>
        </p:spPr>
        <p:txBody>
          <a:bodyPr>
            <a:normAutofit/>
          </a:bodyPr>
          <a:lstStyle/>
          <a:p>
            <a:r>
              <a:rPr lang="en-GB" sz="3100" u="sng">
                <a:solidFill>
                  <a:schemeClr val="tx2"/>
                </a:solidFill>
              </a:rPr>
              <a:t>Feedback</a:t>
            </a:r>
          </a:p>
        </p:txBody>
      </p:sp>
      <p:sp>
        <p:nvSpPr>
          <p:cNvPr id="3" name="Content Placeholder 2"/>
          <p:cNvSpPr>
            <a:spLocks noGrp="1"/>
          </p:cNvSpPr>
          <p:nvPr>
            <p:ph idx="1"/>
          </p:nvPr>
        </p:nvSpPr>
        <p:spPr>
          <a:xfrm>
            <a:off x="476563" y="1844824"/>
            <a:ext cx="4300857" cy="4516305"/>
          </a:xfrm>
        </p:spPr>
        <p:txBody>
          <a:bodyPr anchor="ctr">
            <a:normAutofit/>
          </a:bodyPr>
          <a:lstStyle/>
          <a:p>
            <a:pPr>
              <a:lnSpc>
                <a:spcPct val="90000"/>
              </a:lnSpc>
            </a:pPr>
            <a:r>
              <a:rPr lang="en-GB" sz="1200" dirty="0">
                <a:solidFill>
                  <a:schemeClr val="tx2"/>
                </a:solidFill>
              </a:rPr>
              <a:t>Every two weeks each English teacher has a dedicated AR lesson to work with your child and provide them reading feedback. </a:t>
            </a:r>
          </a:p>
          <a:p>
            <a:pPr>
              <a:lnSpc>
                <a:spcPct val="90000"/>
              </a:lnSpc>
            </a:pPr>
            <a:endParaRPr lang="en-GB" sz="1200" dirty="0">
              <a:solidFill>
                <a:schemeClr val="tx2"/>
              </a:solidFill>
            </a:endParaRPr>
          </a:p>
          <a:p>
            <a:pPr>
              <a:lnSpc>
                <a:spcPct val="90000"/>
              </a:lnSpc>
            </a:pPr>
            <a:r>
              <a:rPr lang="en-GB" sz="1200" dirty="0">
                <a:solidFill>
                  <a:schemeClr val="tx2"/>
                </a:solidFill>
              </a:rPr>
              <a:t>The AR lesson with the teacher will go through how well your child is doing and what they need to do to get better at reading. </a:t>
            </a:r>
          </a:p>
          <a:p>
            <a:pPr>
              <a:lnSpc>
                <a:spcPct val="90000"/>
              </a:lnSpc>
            </a:pPr>
            <a:endParaRPr lang="en-GB" sz="1200" dirty="0">
              <a:solidFill>
                <a:schemeClr val="tx2"/>
              </a:solidFill>
            </a:endParaRPr>
          </a:p>
          <a:p>
            <a:pPr>
              <a:lnSpc>
                <a:spcPct val="90000"/>
              </a:lnSpc>
            </a:pPr>
            <a:r>
              <a:rPr lang="en-GB" sz="1200" dirty="0">
                <a:solidFill>
                  <a:schemeClr val="tx2"/>
                </a:solidFill>
              </a:rPr>
              <a:t>English teachers are also there to ensure students are reading the right level and type of books. </a:t>
            </a:r>
          </a:p>
          <a:p>
            <a:pPr>
              <a:lnSpc>
                <a:spcPct val="90000"/>
              </a:lnSpc>
            </a:pPr>
            <a:endParaRPr lang="en-GB" sz="1200" dirty="0">
              <a:solidFill>
                <a:schemeClr val="tx2"/>
              </a:solidFill>
            </a:endParaRPr>
          </a:p>
          <a:p>
            <a:pPr>
              <a:lnSpc>
                <a:spcPct val="90000"/>
              </a:lnSpc>
            </a:pPr>
            <a:r>
              <a:rPr lang="en-GB" sz="1200" dirty="0">
                <a:solidFill>
                  <a:schemeClr val="tx2"/>
                </a:solidFill>
              </a:rPr>
              <a:t>The computer can tell teachers very specific information about your child’s reading development. For instance, it can even explain how many minutes a day your child is reading.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lassroom">
            <a:extLst>
              <a:ext uri="{FF2B5EF4-FFF2-40B4-BE49-F238E27FC236}">
                <a16:creationId xmlns:a16="http://schemas.microsoft.com/office/drawing/2014/main" id="{B5D77B44-A5F2-4AE5-80FC-E587471B39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5615" y="2065912"/>
            <a:ext cx="2746374" cy="2746374"/>
          </a:xfrm>
          <a:prstGeom prst="rect">
            <a:avLst/>
          </a:prstGeom>
        </p:spPr>
      </p:pic>
    </p:spTree>
    <p:extLst>
      <p:ext uri="{BB962C8B-B14F-4D97-AF65-F5344CB8AC3E}">
        <p14:creationId xmlns:p14="http://schemas.microsoft.com/office/powerpoint/2010/main" val="166751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1042</Words>
  <Application>Microsoft Macintosh PowerPoint</Application>
  <PresentationFormat>On-screen Show (4:3)</PresentationFormat>
  <Paragraphs>86</Paragraphs>
  <Slides>15</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Accelerated Reader: A Guide for Parents</vt:lpstr>
      <vt:lpstr>PowerPoint Presentation</vt:lpstr>
      <vt:lpstr>How it works…</vt:lpstr>
      <vt:lpstr>How STAR tests work</vt:lpstr>
      <vt:lpstr>PowerPoint Presentation</vt:lpstr>
      <vt:lpstr>A ZPD score is given to your child after completing the STAR test</vt:lpstr>
      <vt:lpstr>All the AR books in the LRC are colour-coded to help the student find the right one.</vt:lpstr>
      <vt:lpstr>AR Quizzes</vt:lpstr>
      <vt:lpstr>Feedback</vt:lpstr>
      <vt:lpstr>PowerPoint Presentation</vt:lpstr>
      <vt:lpstr>PowerPoint Presentation</vt:lpstr>
      <vt:lpstr>PowerPoint Presentation</vt:lpstr>
      <vt:lpstr>PowerPoint Presentation</vt:lpstr>
      <vt:lpstr>PowerPoint Presentation</vt:lpstr>
      <vt:lpstr>PowerPoint Presentation</vt:lpstr>
    </vt:vector>
  </TitlesOfParts>
  <Company>Birmingham 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Microsoft Office User</cp:lastModifiedBy>
  <cp:revision>21</cp:revision>
  <dcterms:created xsi:type="dcterms:W3CDTF">2017-01-16T09:59:25Z</dcterms:created>
  <dcterms:modified xsi:type="dcterms:W3CDTF">2021-03-10T09:40:17Z</dcterms:modified>
</cp:coreProperties>
</file>