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7646-E974-09C1-3C9F-C01F1C3CF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57DF1-4643-504C-A61A-5225338C0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CAA23-D07F-1923-FB3B-3E0B7E21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A405A-4CB2-3A67-CD8A-6985D406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7B585-6F15-B6EF-50A1-62962BCA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522C-1931-1F47-72D3-7189E3C1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38E53-34B5-02A9-D1FE-24F4D60C9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8F17E-1F37-AF5C-04D5-D00FF9A79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7CF83-09B4-1651-992C-A3C33115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127D6-1BEB-7ABF-97B3-C29683A5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1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5812F-6432-3E5D-C058-C2AD43E33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D7E28-B16B-E621-910B-CDAF7B589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E8B1-E939-57D6-1927-A5149EF3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A0DF9-43B3-9CE7-5FAF-E680BE19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9110F-09A8-8F63-3F80-6FB1CA42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AFEF4-FE4B-4819-5DD7-430896558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CDFF-CBDF-21DD-67F2-B204F849C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48210-2E95-0AAA-0A70-E7ABF36E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B7AF7-0E17-E37A-925A-84583AAA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0B7EC-A776-1616-746B-E5EF149A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0C9F-B95E-095F-499C-7F747910A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3C903-D882-ED63-BD92-C3A80CF5A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EFF68-DBCB-0ED6-9E33-DDB1A32D7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6086F-6B22-F9D8-A490-5037B54A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97815-A595-D88A-D46B-BEC713B4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7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31CA-18FB-A42E-5924-C44CE1D0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A2C75-9C39-57AC-D475-33B06C37D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57B6B-2ACD-8D1D-7A00-CE76E4A4C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43419-5273-950D-DFF5-1928301F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FA2D7-14F2-D4E2-FCF6-16BE43AD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D2A6D-57F1-CE16-126B-B2E242E5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7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8091-B2CD-EF59-6CA5-3B7247B6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C27A7-353D-E383-18B3-14CE1870F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210E2-9455-A2E3-3A74-E8BA7075F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80E67-E38B-E01C-8D71-5138B756F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C3157-0F7D-54DD-5898-5A22E8F5C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85EC1-E0BB-2397-A451-A83B0076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F7090-F045-0FBA-E5C5-4055442D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BCC59A-378D-33F2-599A-6562C4D5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082B-E042-64D7-9CA1-0D5E8B01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2A297-ED94-CE43-6EF0-31B668E0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A4A81-89E0-C32E-8118-2B7DD23C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E81FE2-3EB3-32FC-2C90-71161C75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6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D91425-F19C-4EDA-6115-1D150FCF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37E13-4D62-FA41-3F52-3DD86356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B7B28-BDAA-38AC-8056-917BD060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1BA0-E546-2866-80FD-A5D2CDEB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D44DC-CD15-7310-D718-6CC50D14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20FB0-2A53-1494-1627-BFA5322E6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034CA-38CB-C452-83F0-34C54675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18594-6C7A-AB1D-3F11-DE1B30D4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F25FB-5DBD-94AD-2E59-4973FE66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7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73024-CA16-6452-5428-5CC423618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DDE92-0B36-06EA-46FE-CB8F23006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E59ECA-C7AA-BBBB-6333-7E552E6E4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F5318-C7E9-7530-9A37-C4A8809A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DF36E-7A1B-3B97-86A4-8CD33FFC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C08D1-F7CC-2774-FFEC-B5965A64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5EE84D-EE10-1971-5D23-FFD3066C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213C3-F731-5CE0-443F-877552689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4B171-1D07-3A6F-080D-925334F1D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A420-C34B-4B45-BC08-61651281F583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EED03-BA39-E903-B529-EE2D25736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AF907-A35B-1F2E-FABD-C5C3586CF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6EA13-3632-D04B-BF01-E97C69BFF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BD3635-65E5-72AF-927F-D615857EDD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11A309-B90B-8928-DEFE-78DDD9A7A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00087"/>
              </p:ext>
            </p:extLst>
          </p:nvPr>
        </p:nvGraphicFramePr>
        <p:xfrm>
          <a:off x="127553" y="154630"/>
          <a:ext cx="11936896" cy="65487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98810">
                  <a:extLst>
                    <a:ext uri="{9D8B030D-6E8A-4147-A177-3AD203B41FA5}">
                      <a16:colId xmlns:a16="http://schemas.microsoft.com/office/drawing/2014/main" val="1045639689"/>
                    </a:ext>
                  </a:extLst>
                </a:gridCol>
                <a:gridCol w="1621455">
                  <a:extLst>
                    <a:ext uri="{9D8B030D-6E8A-4147-A177-3AD203B41FA5}">
                      <a16:colId xmlns:a16="http://schemas.microsoft.com/office/drawing/2014/main" val="554958105"/>
                    </a:ext>
                  </a:extLst>
                </a:gridCol>
                <a:gridCol w="1642790">
                  <a:extLst>
                    <a:ext uri="{9D8B030D-6E8A-4147-A177-3AD203B41FA5}">
                      <a16:colId xmlns:a16="http://schemas.microsoft.com/office/drawing/2014/main" val="4019383514"/>
                    </a:ext>
                  </a:extLst>
                </a:gridCol>
                <a:gridCol w="1738797">
                  <a:extLst>
                    <a:ext uri="{9D8B030D-6E8A-4147-A177-3AD203B41FA5}">
                      <a16:colId xmlns:a16="http://schemas.microsoft.com/office/drawing/2014/main" val="3595458256"/>
                    </a:ext>
                  </a:extLst>
                </a:gridCol>
                <a:gridCol w="1536115">
                  <a:extLst>
                    <a:ext uri="{9D8B030D-6E8A-4147-A177-3AD203B41FA5}">
                      <a16:colId xmlns:a16="http://schemas.microsoft.com/office/drawing/2014/main" val="294997367"/>
                    </a:ext>
                  </a:extLst>
                </a:gridCol>
                <a:gridCol w="1738797">
                  <a:extLst>
                    <a:ext uri="{9D8B030D-6E8A-4147-A177-3AD203B41FA5}">
                      <a16:colId xmlns:a16="http://schemas.microsoft.com/office/drawing/2014/main" val="3557194034"/>
                    </a:ext>
                  </a:extLst>
                </a:gridCol>
                <a:gridCol w="1760132">
                  <a:extLst>
                    <a:ext uri="{9D8B030D-6E8A-4147-A177-3AD203B41FA5}">
                      <a16:colId xmlns:a16="http://schemas.microsoft.com/office/drawing/2014/main" val="661080384"/>
                    </a:ext>
                  </a:extLst>
                </a:gridCol>
              </a:tblGrid>
              <a:tr h="678508">
                <a:tc gridSpan="7">
                  <a:txBody>
                    <a:bodyPr/>
                    <a:lstStyle/>
                    <a:p>
                      <a:pPr marL="71120" algn="l"/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120" algn="l"/>
                      <a:r>
                        <a:rPr lang="en-GB" sz="18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 Scheme of Work - September 2022</a:t>
                      </a:r>
                    </a:p>
                    <a:p>
                      <a:pPr marL="71120" algn="l"/>
                      <a:endParaRPr lang="en-GB" sz="18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7800" algn="l">
                        <a:lnSpc>
                          <a:spcPts val="1855"/>
                        </a:lnSpc>
                      </a:pP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algn="l"/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01625" algn="l">
                        <a:lnSpc>
                          <a:spcPts val="1855"/>
                        </a:lnSpc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algn="l"/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2250" algn="l">
                        <a:lnSpc>
                          <a:spcPts val="1855"/>
                        </a:lnSpc>
                      </a:pP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1120" algn="l"/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66211"/>
                  </a:ext>
                </a:extLst>
              </a:tr>
              <a:tr h="336796">
                <a:tc>
                  <a:txBody>
                    <a:bodyPr/>
                    <a:lstStyle/>
                    <a:p>
                      <a:pPr marL="71120" algn="l"/>
                      <a:r>
                        <a:rPr lang="en-GB" sz="7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7800" algn="l">
                        <a:lnSpc>
                          <a:spcPts val="1855"/>
                        </a:lnSpc>
                      </a:pPr>
                      <a:r>
                        <a:rPr lang="en-GB" sz="1400" dirty="0">
                          <a:effectLst/>
                          <a:latin typeface="Twinkl" pitchFamily="2" charset="77"/>
                        </a:rPr>
                        <a:t>AUTUMN</a:t>
                      </a:r>
                    </a:p>
                    <a:p>
                      <a:pPr marL="71120" algn="l"/>
                      <a:r>
                        <a:rPr lang="en-GB" sz="7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 dirty="0">
                        <a:effectLst/>
                        <a:latin typeface="Twinkl" pitchFamily="2" charset="77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1120" algn="l"/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01625" algn="l">
                        <a:lnSpc>
                          <a:spcPts val="1855"/>
                        </a:lnSpc>
                      </a:pPr>
                      <a:r>
                        <a:rPr lang="en-GB" sz="1400" dirty="0">
                          <a:effectLst/>
                          <a:latin typeface="Twinkl" pitchFamily="2" charset="77"/>
                        </a:rPr>
                        <a:t>SPRING</a:t>
                      </a:r>
                    </a:p>
                    <a:p>
                      <a:pPr marL="71120" algn="l"/>
                      <a:r>
                        <a:rPr lang="en-GB" sz="7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 dirty="0">
                        <a:effectLst/>
                        <a:latin typeface="Twinkl" pitchFamily="2" charset="77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1120" algn="l"/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2250" algn="l">
                        <a:lnSpc>
                          <a:spcPts val="1855"/>
                        </a:lnSpc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SUMMER</a:t>
                      </a:r>
                    </a:p>
                    <a:p>
                      <a:pPr marL="71120" algn="l"/>
                      <a:r>
                        <a:rPr lang="en-GB" sz="700" dirty="0">
                          <a:effectLst/>
                          <a:latin typeface="Twinkl" pitchFamily="2" charset="77"/>
                        </a:rPr>
                        <a:t> </a:t>
                      </a:r>
                      <a:endParaRPr lang="en-GB" sz="1000" dirty="0">
                        <a:effectLst/>
                        <a:latin typeface="Twinkl" pitchFamily="2" charset="77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1120" algn="l"/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387202"/>
                  </a:ext>
                </a:extLst>
              </a:tr>
              <a:tr h="631519">
                <a:tc>
                  <a:txBody>
                    <a:bodyPr/>
                    <a:lstStyle/>
                    <a:p>
                      <a:pPr marL="67945" algn="l"/>
                      <a:r>
                        <a:rPr lang="en-GB" sz="1600" dirty="0">
                          <a:effectLst/>
                          <a:latin typeface="Twinkl" pitchFamily="2" charset="77"/>
                        </a:rPr>
                        <a:t>Reception</a:t>
                      </a:r>
                      <a:endParaRPr lang="en-GB" sz="16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F1</a:t>
                      </a:r>
                    </a:p>
                    <a:p>
                      <a:pPr marL="77470" marR="71120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Which stories</a:t>
                      </a:r>
                      <a:r>
                        <a:rPr lang="en-GB" sz="1000" b="0" spc="-3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are</a:t>
                      </a:r>
                    </a:p>
                    <a:p>
                      <a:pPr marL="73660" marR="711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special and</a:t>
                      </a:r>
                      <a:r>
                        <a:rPr lang="en-GB" sz="1000" b="0" spc="-4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9530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F2</a:t>
                      </a:r>
                    </a:p>
                    <a:p>
                      <a:pPr marL="56515" marR="5143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Which people are special</a:t>
                      </a:r>
                    </a:p>
                    <a:p>
                      <a:pPr marL="55245" marR="51435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and why?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7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F3</a:t>
                      </a:r>
                    </a:p>
                    <a:p>
                      <a:pPr marL="71120" marR="66040" algn="ctr">
                        <a:lnSpc>
                          <a:spcPts val="975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Which places are special</a:t>
                      </a:r>
                    </a:p>
                    <a:p>
                      <a:pPr marL="69215" marR="66675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and why?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780" marR="137795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F4</a:t>
                      </a:r>
                    </a:p>
                    <a:p>
                      <a:pPr marL="142875" marR="13779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Which times</a:t>
                      </a:r>
                      <a:r>
                        <a:rPr lang="en-GB" sz="1000" b="0" spc="-3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</a:t>
                      </a: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are</a:t>
                      </a:r>
                    </a:p>
                    <a:p>
                      <a:pPr marL="140335" marR="137795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special and</a:t>
                      </a:r>
                      <a:r>
                        <a:rPr lang="en-GB" sz="1000" b="0" spc="-4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</a:t>
                      </a: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7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F5</a:t>
                      </a:r>
                    </a:p>
                    <a:p>
                      <a:pPr marL="71120" marR="66675" algn="ctr">
                        <a:lnSpc>
                          <a:spcPts val="975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Where do we belong?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1280" marR="75565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F6</a:t>
                      </a:r>
                    </a:p>
                    <a:p>
                      <a:pPr marL="81915" marR="7556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is special about our</a:t>
                      </a:r>
                    </a:p>
                    <a:p>
                      <a:pPr marL="79375" marR="75565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world and why?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952999"/>
                  </a:ext>
                </a:extLst>
              </a:tr>
              <a:tr h="908662">
                <a:tc>
                  <a:txBody>
                    <a:bodyPr/>
                    <a:lstStyle/>
                    <a:p>
                      <a:pPr marL="67945" algn="l"/>
                      <a:r>
                        <a:rPr lang="en-GB" sz="1600" dirty="0">
                          <a:effectLst/>
                          <a:latin typeface="Twinkl" pitchFamily="2" charset="77"/>
                        </a:rPr>
                        <a:t>Year 1</a:t>
                      </a:r>
                      <a:endParaRPr lang="en-GB" sz="16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1.1</a:t>
                      </a:r>
                    </a:p>
                    <a:p>
                      <a:pPr marL="77470" marR="711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Who is a Christian and what do they believe?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9530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1.6</a:t>
                      </a:r>
                    </a:p>
                    <a:p>
                      <a:pPr marL="150495" marR="142240" indent="-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How and why do we celebrate special and sacred times?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5725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1.5</a:t>
                      </a:r>
                    </a:p>
                    <a:p>
                      <a:pPr marL="90170" marR="8763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makes some places sacred?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7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1.7</a:t>
                      </a:r>
                    </a:p>
                    <a:p>
                      <a:pPr marL="71120" marR="6477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does it mean to belong to a faith community?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1280" marR="75565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1.8</a:t>
                      </a:r>
                    </a:p>
                    <a:p>
                      <a:pPr marL="92710" marR="86995" indent="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How should we care for others and the world, and why does it matter?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152139"/>
                  </a:ext>
                </a:extLst>
              </a:tr>
              <a:tr h="716603">
                <a:tc>
                  <a:txBody>
                    <a:bodyPr/>
                    <a:lstStyle/>
                    <a:p>
                      <a:pPr marL="67945" algn="l"/>
                      <a:r>
                        <a:rPr lang="en-GB" sz="1600" dirty="0">
                          <a:effectLst/>
                          <a:latin typeface="Twinkl" pitchFamily="2" charset="77"/>
                        </a:rPr>
                        <a:t>Year 2</a:t>
                      </a:r>
                      <a:endParaRPr lang="en-GB" sz="16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4465" marR="157480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1.3</a:t>
                      </a:r>
                    </a:p>
                    <a:p>
                      <a:pPr marL="164465" marR="16065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Who is Jewish and what do they believe?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70"/>
                        </a:lnSpc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1.2</a:t>
                      </a:r>
                    </a:p>
                    <a:p>
                      <a:pPr marL="71120" marR="66675" algn="ctr"/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Who is a Muslim and what do they believe?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780" marR="137795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1.6</a:t>
                      </a:r>
                    </a:p>
                    <a:p>
                      <a:pPr marL="112395" marR="104140" indent="-1905" algn="ctr"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How and why do we celebrate special and</a:t>
                      </a:r>
                    </a:p>
                    <a:p>
                      <a:pPr marL="142240" marR="137795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sacred times?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70"/>
                        </a:lnSpc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1.4</a:t>
                      </a:r>
                    </a:p>
                    <a:p>
                      <a:pPr marL="71120" marR="65405" algn="ctr"/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can we learn from sacred books?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1280" marR="75565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1.8</a:t>
                      </a:r>
                    </a:p>
                    <a:p>
                      <a:pPr marL="92710" marR="87630" indent="1905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How should we care for others and the world,</a:t>
                      </a:r>
                      <a:r>
                        <a:rPr lang="en-GB" sz="1000" b="0" spc="-6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and</a:t>
                      </a:r>
                    </a:p>
                    <a:p>
                      <a:pPr marL="78105" marR="75565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does it matter?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681825"/>
                  </a:ext>
                </a:extLst>
              </a:tr>
              <a:tr h="716603">
                <a:tc>
                  <a:txBody>
                    <a:bodyPr/>
                    <a:lstStyle/>
                    <a:p>
                      <a:pPr marL="67945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winkl" pitchFamily="2" charset="77"/>
                        </a:rPr>
                        <a:t>Year 3</a:t>
                      </a:r>
                      <a:endParaRPr lang="en-GB" sz="16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L2.1</a:t>
                      </a:r>
                    </a:p>
                    <a:p>
                      <a:pPr marL="142875" marR="136525" indent="1270" algn="ctr"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do different people believe about</a:t>
                      </a:r>
                    </a:p>
                    <a:p>
                      <a:pPr marL="75565" marR="711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God?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9530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L2.5</a:t>
                      </a:r>
                    </a:p>
                    <a:p>
                      <a:pPr marL="136525" marR="129540" indent="-1905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are festivals important to religious</a:t>
                      </a:r>
                    </a:p>
                    <a:p>
                      <a:pPr marL="55880" marR="51435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communities?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L2.4</a:t>
                      </a:r>
                    </a:p>
                    <a:p>
                      <a:pPr marL="69215" marR="6667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do people pray?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780" marR="137795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L2.2</a:t>
                      </a:r>
                    </a:p>
                    <a:p>
                      <a:pPr marL="144780" marR="137795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is the Bible so important for</a:t>
                      </a:r>
                    </a:p>
                    <a:p>
                      <a:pPr marL="143510" marR="137795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Christians today?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44145" marR="137160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L2.7</a:t>
                      </a:r>
                    </a:p>
                    <a:p>
                      <a:pPr marL="144145" marR="14033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does it mean to be a Christian in Britain today?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078219"/>
                  </a:ext>
                </a:extLst>
              </a:tr>
              <a:tr h="856048">
                <a:tc>
                  <a:txBody>
                    <a:bodyPr/>
                    <a:lstStyle/>
                    <a:p>
                      <a:pPr marL="67945" algn="l"/>
                      <a:r>
                        <a:rPr lang="en-GB" sz="1600" dirty="0">
                          <a:effectLst/>
                          <a:latin typeface="Twinkl" pitchFamily="2" charset="77"/>
                        </a:rPr>
                        <a:t>Year 4</a:t>
                      </a:r>
                      <a:endParaRPr lang="en-GB" sz="16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105" marR="71120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L2.3</a:t>
                      </a:r>
                    </a:p>
                    <a:p>
                      <a:pPr marL="78740" marR="711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is Jesus inspiring to some people?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9530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L2.5</a:t>
                      </a:r>
                    </a:p>
                    <a:p>
                      <a:pPr marL="136525" marR="129540" indent="-19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are festivals important to religious communities?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 marR="85725" algn="ctr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L2.6</a:t>
                      </a:r>
                    </a:p>
                    <a:p>
                      <a:pPr marL="91440" marR="8509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do some people think that life is like a journey and what significant experiences mark this?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5405" algn="ctr">
                        <a:lnSpc>
                          <a:spcPts val="970"/>
                        </a:lnSpc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L2.8</a:t>
                      </a:r>
                    </a:p>
                    <a:p>
                      <a:pPr marL="71120" marR="6477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does it mean to be a Hindu in Britain today?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2290" algn="l">
                        <a:lnSpc>
                          <a:spcPts val="97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L2.9</a:t>
                      </a:r>
                    </a:p>
                    <a:p>
                      <a:pPr marL="116840" marR="109855" indent="12065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can we learn from religions about deciding what is right and wrong?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66640"/>
                  </a:ext>
                </a:extLst>
              </a:tr>
              <a:tr h="816233">
                <a:tc>
                  <a:txBody>
                    <a:bodyPr/>
                    <a:lstStyle/>
                    <a:p>
                      <a:pPr marL="67945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winkl" pitchFamily="2" charset="77"/>
                        </a:rPr>
                        <a:t>Year 5</a:t>
                      </a:r>
                      <a:endParaRPr lang="en-GB" sz="16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4465" marR="158750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U2.1</a:t>
                      </a:r>
                    </a:p>
                    <a:p>
                      <a:pPr marL="164465" marR="160655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Why do some people think God exists?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4455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U2.4</a:t>
                      </a:r>
                    </a:p>
                    <a:p>
                      <a:pPr marL="91440" marR="87630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If God is everywhere, why go to a place of worship?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4135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U2.2</a:t>
                      </a:r>
                    </a:p>
                    <a:p>
                      <a:pPr marL="88265" marR="80645" indent="-1905" algn="ctr"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would Jesus do? (Can we live by the</a:t>
                      </a:r>
                      <a:r>
                        <a:rPr lang="en-GB" sz="1000" b="0" spc="-55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</a:t>
                      </a: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values of Jesus in the</a:t>
                      </a:r>
                      <a:r>
                        <a:rPr lang="en-GB" sz="1000" b="0" spc="-35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 </a:t>
                      </a: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21st</a:t>
                      </a:r>
                    </a:p>
                    <a:p>
                      <a:pPr marL="69850" marR="66675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Century?)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74930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U2.6</a:t>
                      </a:r>
                    </a:p>
                    <a:p>
                      <a:pPr marL="81915" marR="75565" algn="ctr"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does it mean to be a Muslim in Britain today?</a:t>
                      </a:r>
                      <a:endParaRPr lang="en-GB" sz="10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398157"/>
                  </a:ext>
                </a:extLst>
              </a:tr>
              <a:tr h="854051">
                <a:tc>
                  <a:txBody>
                    <a:bodyPr/>
                    <a:lstStyle/>
                    <a:p>
                      <a:pPr marL="67945" algn="l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winkl" pitchFamily="2" charset="77"/>
                        </a:rPr>
                        <a:t>Year 6</a:t>
                      </a:r>
                      <a:endParaRPr lang="en-GB" sz="1600" dirty="0"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4465" marR="158750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U2.3</a:t>
                      </a:r>
                    </a:p>
                    <a:p>
                      <a:pPr marL="164465" marR="161290" algn="ctr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do religions say to us when life gets hard?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91440" marR="86995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U2.5</a:t>
                      </a:r>
                    </a:p>
                    <a:p>
                      <a:pPr marL="91440" marR="85725" algn="ctr"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Is it better to express your beliefs in arts and architecture or in charity and generosity?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 marR="66675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U2.7</a:t>
                      </a:r>
                    </a:p>
                    <a:p>
                      <a:pPr marL="75565" marR="69215" indent="-1270" algn="ctr">
                        <a:spcAft>
                          <a:spcPts val="0"/>
                        </a:spcAft>
                      </a:pPr>
                      <a:r>
                        <a:rPr lang="en-GB" sz="1000" b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matters most to Christians and Humanists?</a:t>
                      </a:r>
                      <a:endParaRPr lang="en-GB" sz="1000" b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74930" algn="ctr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U2.8</a:t>
                      </a:r>
                    </a:p>
                    <a:p>
                      <a:pPr marL="90805" marR="83185" indent="-635" algn="ctr"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What difference does it make to believe in ahimsa (harmlessness), grace and/or Ummah</a:t>
                      </a:r>
                    </a:p>
                    <a:p>
                      <a:pPr marL="80645" marR="75565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Twinkl" pitchFamily="2" charset="77"/>
                        </a:rPr>
                        <a:t>(community)?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Twinkl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46270"/>
                  </a:ext>
                </a:extLst>
              </a:tr>
            </a:tbl>
          </a:graphicData>
        </a:graphic>
      </p:graphicFrame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0C847CAF-8C43-5B9C-7965-1AA5E2CC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557" y="228145"/>
            <a:ext cx="916886" cy="53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4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109F9EBEB94745A83A23EB3240D2AD" ma:contentTypeVersion="12" ma:contentTypeDescription="Create a new document." ma:contentTypeScope="" ma:versionID="c640ccdffcb038cdfd35e82f9d9a1dcd">
  <xsd:schema xmlns:xsd="http://www.w3.org/2001/XMLSchema" xmlns:xs="http://www.w3.org/2001/XMLSchema" xmlns:p="http://schemas.microsoft.com/office/2006/metadata/properties" xmlns:ns2="57f2bc85-adbd-4c29-a697-fe08cc1591c8" xmlns:ns3="6e625fd9-56ec-4f27-8587-5d35119b022a" targetNamespace="http://schemas.microsoft.com/office/2006/metadata/properties" ma:root="true" ma:fieldsID="f35858ecaa16ff0cf8dc123a21ebc64d" ns2:_="" ns3:_="">
    <xsd:import namespace="57f2bc85-adbd-4c29-a697-fe08cc1591c8"/>
    <xsd:import namespace="6e625fd9-56ec-4f27-8587-5d35119b02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2bc85-adbd-4c29-a697-fe08cc1591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797fa84-74d2-4e7b-868f-914e7287db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25fd9-56ec-4f27-8587-5d35119b02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26d55ed-bc30-4e6d-99ad-36a42d5169a9}" ma:internalName="TaxCatchAll" ma:showField="CatchAllData" ma:web="6e625fd9-56ec-4f27-8587-5d35119b02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f2bc85-adbd-4c29-a697-fe08cc1591c8">
      <Terms xmlns="http://schemas.microsoft.com/office/infopath/2007/PartnerControls"/>
    </lcf76f155ced4ddcb4097134ff3c332f>
    <TaxCatchAll xmlns="6e625fd9-56ec-4f27-8587-5d35119b022a" xsi:nil="true"/>
  </documentManagement>
</p:properties>
</file>

<file path=customXml/itemProps1.xml><?xml version="1.0" encoding="utf-8"?>
<ds:datastoreItem xmlns:ds="http://schemas.openxmlformats.org/officeDocument/2006/customXml" ds:itemID="{BB0DB2AF-042C-4578-8A39-3D7AF84AA1B7}"/>
</file>

<file path=customXml/itemProps2.xml><?xml version="1.0" encoding="utf-8"?>
<ds:datastoreItem xmlns:ds="http://schemas.openxmlformats.org/officeDocument/2006/customXml" ds:itemID="{DFCFCE17-E0AC-44E0-A227-7BDBF37F35A9}"/>
</file>

<file path=customXml/itemProps3.xml><?xml version="1.0" encoding="utf-8"?>
<ds:datastoreItem xmlns:ds="http://schemas.openxmlformats.org/officeDocument/2006/customXml" ds:itemID="{8067D92F-F071-4884-9424-177BED30895A}"/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422</Words>
  <Application>Microsoft Macintosh PowerPoint</Application>
  <PresentationFormat>Widescreen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McMullon</dc:creator>
  <cp:lastModifiedBy>Nicola McMullon</cp:lastModifiedBy>
  <cp:revision>2</cp:revision>
  <dcterms:created xsi:type="dcterms:W3CDTF">2022-08-08T15:15:36Z</dcterms:created>
  <dcterms:modified xsi:type="dcterms:W3CDTF">2022-08-09T06:01:51Z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0x010100A6109F9EBEB94745A83A23EB3240D2AD</vt:lpwstr>
  </property>
</Properties>
</file>