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FF99"/>
    <a:srgbClr val="00CC66"/>
    <a:srgbClr val="FFCCCC"/>
    <a:srgbClr val="FFFF99"/>
    <a:srgbClr val="9966FF"/>
    <a:srgbClr val="9999FF"/>
    <a:srgbClr val="FFFF00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26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803E-610A-45ED-B1E9-B363B9EBDA33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" y="74803"/>
            <a:ext cx="2514600" cy="1800493"/>
          </a:xfrm>
          <a:prstGeom prst="rect">
            <a:avLst/>
          </a:prstGeom>
          <a:solidFill>
            <a:srgbClr val="CCFFCC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latin typeface="Comic Sans MS" pitchFamily="66" charset="0"/>
              </a:rPr>
              <a:t>As communicators we will…</a:t>
            </a:r>
            <a:endParaRPr lang="en-GB" sz="400" dirty="0">
              <a:latin typeface="Comic Sans MS" pitchFamily="66" charset="0"/>
            </a:endParaRPr>
          </a:p>
          <a:p>
            <a:r>
              <a:rPr lang="en-GB" sz="1000" dirty="0">
                <a:latin typeface="Comic Sans MS" pitchFamily="66" charset="0"/>
              </a:rPr>
              <a:t>Be learning a word of the day and building on our vocabulary.</a:t>
            </a:r>
          </a:p>
          <a:p>
            <a:r>
              <a:rPr lang="en-GB" sz="1000" dirty="0">
                <a:latin typeface="Comic Sans MS" pitchFamily="66" charset="0"/>
              </a:rPr>
              <a:t>We will talk through how something grows using time connectives</a:t>
            </a:r>
          </a:p>
          <a:p>
            <a:r>
              <a:rPr lang="en-GB" sz="1000" dirty="0">
                <a:latin typeface="Comic Sans MS" pitchFamily="66" charset="0"/>
              </a:rPr>
              <a:t>Talk about objects and where we would find them</a:t>
            </a:r>
          </a:p>
          <a:p>
            <a:r>
              <a:rPr lang="en-GB" sz="1000" dirty="0">
                <a:latin typeface="Comic Sans MS" pitchFamily="66" charset="0"/>
              </a:rPr>
              <a:t>Continue to use mighty writer to tell stories using different sentence openers</a:t>
            </a:r>
          </a:p>
          <a:p>
            <a:endParaRPr lang="en-GB" sz="10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62775" y="5444762"/>
            <a:ext cx="1905000" cy="600164"/>
          </a:xfrm>
          <a:prstGeom prst="rect">
            <a:avLst/>
          </a:prstGeom>
          <a:solidFill>
            <a:srgbClr val="CCFFCC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latin typeface="Comic Sans MS" pitchFamily="66" charset="0"/>
              </a:rPr>
              <a:t>Fantastic Finish</a:t>
            </a:r>
            <a:endParaRPr lang="en-GB" sz="1100" dirty="0">
              <a:latin typeface="Comic Sans MS" pitchFamily="66" charset="0"/>
            </a:endParaRPr>
          </a:p>
          <a:p>
            <a:r>
              <a:rPr lang="en-GB" sz="1100" dirty="0">
                <a:latin typeface="Comic Sans MS" pitchFamily="66" charset="0"/>
              </a:rPr>
              <a:t>Easter egg hunt</a:t>
            </a:r>
          </a:p>
          <a:p>
            <a:r>
              <a:rPr lang="en-GB" sz="1100" dirty="0">
                <a:latin typeface="Comic Sans MS" pitchFamily="66" charset="0"/>
              </a:rPr>
              <a:t>Stay and play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899907"/>
              </p:ext>
            </p:extLst>
          </p:nvPr>
        </p:nvGraphicFramePr>
        <p:xfrm>
          <a:off x="2743200" y="76200"/>
          <a:ext cx="6324601" cy="26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8172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As Scientists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we will...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528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Observe how plants grow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Study lifecycles of an animal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Learn about our bodies and  body parts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How we can care for our planet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Looking at changes to the seasons in our local area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Planting beans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Creating a cress diary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Pet caterpillars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Drawing around our bodies on the playground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Recycling drive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Seasonal walks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Science day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000" baseline="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baseline="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latin typeface="+mn-lt"/>
                        </a:rPr>
                        <a:t>Explore the natural world around them, making observations and drawing pictures of animals and plants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Understand some important processes and changes in the natural world around them, including the seasons and changing states of matter</a:t>
                      </a:r>
                      <a:r>
                        <a:rPr lang="en-US" sz="800" dirty="0">
                          <a:latin typeface="+mn-lt"/>
                        </a:rPr>
                        <a:t>.</a:t>
                      </a:r>
                      <a:endParaRPr lang="en-GB" sz="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</a:t>
                      </a:r>
                      <a:r>
                        <a:rPr lang="en-GB" sz="1000" baseline="0" dirty="0"/>
                        <a:t>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807370"/>
              </p:ext>
            </p:extLst>
          </p:nvPr>
        </p:nvGraphicFramePr>
        <p:xfrm>
          <a:off x="108721" y="3495071"/>
          <a:ext cx="6539322" cy="355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7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1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7678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                                     As Readers and Writers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</a:t>
                      </a:r>
                      <a:r>
                        <a:rPr lang="en-GB" sz="1100" baseline="0" dirty="0"/>
                        <a:t> Learning Goals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563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Form lower- case and capital letters correctly and write cvc words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Begin to form sentences when modelled by adult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Read individual letters and blend to read words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speech bubbles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rhyming strings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Participate in guided reading sessions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dirty="0"/>
                        <a:t>Look</a:t>
                      </a:r>
                      <a:r>
                        <a:rPr lang="en-GB" sz="900" baseline="0" dirty="0"/>
                        <a:t> at non- fiction texts to find information about plants</a:t>
                      </a:r>
                      <a:endParaRPr lang="en-GB" sz="900" dirty="0"/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Use speech bubbles to write key phrases from Jack and the Beanstalk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Make story maps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Listen to nature poems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Continue phase 3 phonics using Monster Phonics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Encourage writing for a purpose.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Timelines for caterpillars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Describe food from Hungry Caterpillar using adjectives.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Label our bodies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Make a menu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Record observations of plants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Make Mother’s day cards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Make Easter cards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9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900" dirty="0"/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+mn-lt"/>
                        </a:rPr>
                        <a:t> Use and understand recently introduced vocabulary during discussions about stories, non-fiction, rhymes and poems and during role-play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+mn-lt"/>
                        </a:rPr>
                        <a:t>Read words consistent with their phonic knowledge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+mn-lt"/>
                        </a:rPr>
                        <a:t>Spell words by identifying sounds in them and representing the sounds with a letter or letters. </a:t>
                      </a:r>
                    </a:p>
                    <a:p>
                      <a:endParaRPr lang="en-US" sz="8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Self</a:t>
                      </a:r>
                      <a:r>
                        <a:rPr lang="en-GB" sz="1100" baseline="0" dirty="0"/>
                        <a:t> marking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Peer marking</a:t>
                      </a:r>
                      <a:endParaRPr lang="en-GB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Teacher</a:t>
                      </a:r>
                      <a:r>
                        <a:rPr lang="en-GB" sz="1100" baseline="0" dirty="0"/>
                        <a:t> to annotate the learning objectives they have achieved.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-31570" y="1738118"/>
            <a:ext cx="2941457" cy="1523494"/>
          </a:xfrm>
          <a:prstGeom prst="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Healthy Movers we will ….</a:t>
            </a:r>
          </a:p>
          <a:p>
            <a:r>
              <a:rPr lang="en-GB" sz="900" dirty="0">
                <a:latin typeface="Comic Sans MS" pitchFamily="66" charset="0"/>
              </a:rPr>
              <a:t>Know how to keep our bodies healthy and the importance of exercise</a:t>
            </a:r>
          </a:p>
          <a:p>
            <a:r>
              <a:rPr lang="en-GB" sz="900" dirty="0">
                <a:latin typeface="Comic Sans MS" pitchFamily="66" charset="0"/>
              </a:rPr>
              <a:t>Children show good control and co-ordination.</a:t>
            </a:r>
          </a:p>
          <a:p>
            <a:r>
              <a:rPr lang="en-GB" sz="900" dirty="0">
                <a:latin typeface="Comic Sans MS" pitchFamily="66" charset="0"/>
              </a:rPr>
              <a:t>Children to develop running, moving and team work skills</a:t>
            </a:r>
          </a:p>
          <a:p>
            <a:r>
              <a:rPr lang="en-GB" sz="900" dirty="0">
                <a:latin typeface="Comic Sans MS" pitchFamily="66" charset="0"/>
              </a:rPr>
              <a:t>Join in simple team games</a:t>
            </a:r>
          </a:p>
          <a:p>
            <a:r>
              <a:rPr lang="en-GB" sz="900" dirty="0">
                <a:latin typeface="Comic Sans MS" pitchFamily="66" charset="0"/>
              </a:rPr>
              <a:t>Join in with the dough disco to strengthen hand muscles.</a:t>
            </a:r>
            <a:endParaRPr lang="en-GB" sz="900" b="1" u="sng" dirty="0">
              <a:latin typeface="Comic Sans MS" pitchFamily="66" charset="0"/>
            </a:endParaRPr>
          </a:p>
          <a:p>
            <a:endParaRPr lang="en-GB" sz="11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5821" y="2565719"/>
            <a:ext cx="1981200" cy="707886"/>
          </a:xfrm>
          <a:prstGeom prst="rect">
            <a:avLst/>
          </a:prstGeom>
          <a:solidFill>
            <a:srgbClr val="CCCCFF"/>
          </a:solidFill>
          <a:ln w="19050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Geographers we will..</a:t>
            </a:r>
          </a:p>
          <a:p>
            <a:r>
              <a:rPr lang="en-GB" sz="1000" dirty="0">
                <a:latin typeface="Comic Sans MS" pitchFamily="66" charset="0"/>
              </a:rPr>
              <a:t>Look at weather and ways to record it</a:t>
            </a:r>
          </a:p>
          <a:p>
            <a:r>
              <a:rPr lang="en-GB" sz="1000" dirty="0">
                <a:latin typeface="Comic Sans MS" pitchFamily="66" charset="0"/>
              </a:rPr>
              <a:t>Comment on seasonal changes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62750" y="3996344"/>
            <a:ext cx="2305051" cy="1323439"/>
          </a:xfrm>
          <a:prstGeom prst="rect">
            <a:avLst/>
          </a:prstGeom>
          <a:solidFill>
            <a:srgbClr val="CCCCFF"/>
          </a:solidFill>
          <a:ln w="19050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kind considerate people we…</a:t>
            </a:r>
          </a:p>
          <a:p>
            <a:r>
              <a:rPr lang="en-GB" sz="1000" dirty="0">
                <a:latin typeface="Comic Sans MS" pitchFamily="66" charset="0"/>
              </a:rPr>
              <a:t>Look after living things and our planet</a:t>
            </a:r>
          </a:p>
          <a:p>
            <a:r>
              <a:rPr lang="en-GB" sz="1000" dirty="0">
                <a:latin typeface="Comic Sans MS" pitchFamily="66" charset="0"/>
              </a:rPr>
              <a:t>Will be a good friend</a:t>
            </a:r>
          </a:p>
          <a:p>
            <a:r>
              <a:rPr lang="en-GB" sz="1000" dirty="0">
                <a:latin typeface="Comic Sans MS" pitchFamily="66" charset="0"/>
              </a:rPr>
              <a:t>Look at ways we can keep healthy</a:t>
            </a:r>
          </a:p>
          <a:p>
            <a:r>
              <a:rPr lang="en-GB" sz="1000" dirty="0">
                <a:latin typeface="Comic Sans MS" pitchFamily="66" charset="0"/>
              </a:rPr>
              <a:t>Look at ways to keep calm when we get frustrated</a:t>
            </a:r>
          </a:p>
          <a:p>
            <a:endParaRPr lang="en-GB" sz="1000" dirty="0">
              <a:latin typeface="Comic Sans MS" pitchFamily="66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3005544" y="1863678"/>
            <a:ext cx="3124201" cy="1657503"/>
          </a:xfrm>
          <a:prstGeom prst="cloud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latin typeface="Comic Sans MS" pitchFamily="66" charset="0"/>
              </a:rPr>
              <a:t>Growing</a:t>
            </a:r>
          </a:p>
          <a:p>
            <a:r>
              <a:rPr lang="en-GB" sz="2400" b="1" dirty="0">
                <a:latin typeface="Comic Sans MS" pitchFamily="66" charset="0"/>
              </a:rPr>
              <a:t> up</a:t>
            </a:r>
          </a:p>
        </p:txBody>
      </p:sp>
      <p:pic>
        <p:nvPicPr>
          <p:cNvPr id="5" name="Picture 4" descr="ZumbAtomic | Harris County Public Librar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399" y="6019800"/>
            <a:ext cx="761999" cy="719327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509473"/>
              </p:ext>
            </p:extLst>
          </p:nvPr>
        </p:nvGraphicFramePr>
        <p:xfrm>
          <a:off x="7224029" y="3430288"/>
          <a:ext cx="176539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390">
                  <a:extLst>
                    <a:ext uri="{9D8B030D-6E8A-4147-A177-3AD203B41FA5}">
                      <a16:colId xmlns:a16="http://schemas.microsoft.com/office/drawing/2014/main" val="961092170"/>
                    </a:ext>
                  </a:extLst>
                </a:gridCol>
              </a:tblGrid>
              <a:tr h="317863">
                <a:tc>
                  <a:txBody>
                    <a:bodyPr/>
                    <a:lstStyle/>
                    <a:p>
                      <a:r>
                        <a:rPr lang="en-GB" sz="1000" b="1" u="sng" dirty="0">
                          <a:solidFill>
                            <a:schemeClr val="tx1"/>
                          </a:solidFill>
                        </a:rPr>
                        <a:t>As historians we will: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Look at the Easter story</a:t>
                      </a: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6534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3145" y="1777609"/>
            <a:ext cx="888813" cy="15762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17102"/>
              </p:ext>
            </p:extLst>
          </p:nvPr>
        </p:nvGraphicFramePr>
        <p:xfrm>
          <a:off x="4419601" y="152401"/>
          <a:ext cx="4571998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450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Artists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04">
                <a:tc>
                  <a:txBody>
                    <a:bodyPr/>
                    <a:lstStyle/>
                    <a:p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Link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193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Explore different print methods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still life pictures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Exploring texture and paint effects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Still</a:t>
                      </a:r>
                      <a:r>
                        <a:rPr lang="en-GB" sz="1000" baseline="0" dirty="0"/>
                        <a:t> life picture of plants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Recreating  art based on Eric Carle books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Sunflower pictures</a:t>
                      </a:r>
                      <a:endParaRPr lang="en-GB" sz="1000" dirty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Science</a:t>
                      </a:r>
                    </a:p>
                    <a:p>
                      <a:r>
                        <a:rPr lang="en-GB" sz="1000" dirty="0"/>
                        <a:t>Literacy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Teacher to annotate the learning objectives they have achieved.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88121"/>
              </p:ext>
            </p:extLst>
          </p:nvPr>
        </p:nvGraphicFramePr>
        <p:xfrm>
          <a:off x="4733108" y="4389120"/>
          <a:ext cx="4267200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882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Designers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6886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different materials to make a model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Develop their small motor skills so that they can use a range of tools competently safely and confidently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Plan, design and evaluate our work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an Easter egg basket.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House for caterpillars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/>
                        <a:t>Designing scarecrows</a:t>
                      </a:r>
                      <a:endParaRPr lang="en-GB" sz="1000" baseline="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Printing patterns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Safely use and explore a variety of materials, tools and techniques, experimenting with colour, design, texture, form and function</a:t>
                      </a:r>
                    </a:p>
                    <a:p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813399"/>
              </p:ext>
            </p:extLst>
          </p:nvPr>
        </p:nvGraphicFramePr>
        <p:xfrm>
          <a:off x="57150" y="381001"/>
          <a:ext cx="4210050" cy="3895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013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Mathematicians</a:t>
                      </a:r>
                      <a:r>
                        <a:rPr lang="en-GB" sz="1100" baseline="0" dirty="0"/>
                        <a:t> we will...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08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Length and height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Time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Counting to 9 and 10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Comparing numbers to 10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Number bonds to 10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3D shapes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Spatial awareness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Counting games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Number songs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10 frames and counters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Making models of 3d shapes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Addition stories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Designing patterns for an Eater egg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</a:rPr>
                        <a:t>Have a deep understanding of number to 10, including the composition of each number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</a:rPr>
                        <a:t>Automatically recall (without reference to rhymes, counting or other aids) some number bonds to 10, including double facts.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</a:rPr>
                        <a:t> Compare quantities up to 10 in different contexts, recognizing when one quantity is greater than, less than or the same as the other quantity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338309"/>
              </p:ext>
            </p:extLst>
          </p:nvPr>
        </p:nvGraphicFramePr>
        <p:xfrm>
          <a:off x="4428309" y="2253687"/>
          <a:ext cx="4571999" cy="1938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97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Computing Scientists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Links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1126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Technology: 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Select and use technology for particular purpose..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Use</a:t>
                      </a:r>
                      <a:r>
                        <a:rPr lang="en-GB" sz="1000" baseline="0" dirty="0"/>
                        <a:t> programmes on the class IPad and interactive white board.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Update our Class Dojo emoji.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Learn about E-safety.</a:t>
                      </a: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Art Science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Teacher to annotate the learning objectives they have achieved.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804484"/>
              </p:ext>
            </p:extLst>
          </p:nvPr>
        </p:nvGraphicFramePr>
        <p:xfrm>
          <a:off x="57150" y="4389120"/>
          <a:ext cx="4675959" cy="2298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5022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Musicians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455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Explore and engage in music making and dance, performing solo and in groups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Experiment with music and dancing through Write Dance.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Look at poems and performing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Creating music to represent growing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baseline="0" dirty="0"/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Sing a range of well-known nursery rhymes and songs.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 descr="StephStan - integrating &lt;strong&gt;music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954527"/>
            <a:ext cx="752475" cy="677227"/>
          </a:xfrm>
          <a:prstGeom prst="rect">
            <a:avLst/>
          </a:prstGeom>
        </p:spPr>
      </p:pic>
      <p:pic>
        <p:nvPicPr>
          <p:cNvPr id="4" name="Picture 3" descr="The Case for Positive Reinforcement in Classrooms | Ask 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502819"/>
            <a:ext cx="614362" cy="61436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449593"/>
              </p:ext>
            </p:extLst>
          </p:nvPr>
        </p:nvGraphicFramePr>
        <p:xfrm>
          <a:off x="81099" y="3290278"/>
          <a:ext cx="1519374" cy="796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374">
                  <a:extLst>
                    <a:ext uri="{9D8B030D-6E8A-4147-A177-3AD203B41FA5}">
                      <a16:colId xmlns:a16="http://schemas.microsoft.com/office/drawing/2014/main" val="2157732434"/>
                    </a:ext>
                  </a:extLst>
                </a:gridCol>
              </a:tblGrid>
              <a:tr h="796423">
                <a:tc>
                  <a:txBody>
                    <a:bodyPr/>
                    <a:lstStyle/>
                    <a:p>
                      <a:r>
                        <a:rPr lang="en-GB" sz="1000" u="sng" dirty="0">
                          <a:solidFill>
                            <a:schemeClr val="tx1"/>
                          </a:solidFill>
                        </a:rPr>
                        <a:t>Visitors/ trips:</a:t>
                      </a:r>
                    </a:p>
                    <a:p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Easter</a:t>
                      </a:r>
                    </a:p>
                    <a:p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Science workshop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60288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0158241-5FB3-4B96-BE98-F18F1FD52DCB}"/>
              </a:ext>
            </a:extLst>
          </p:cNvPr>
          <p:cNvSpPr txBox="1"/>
          <p:nvPr/>
        </p:nvSpPr>
        <p:spPr>
          <a:xfrm>
            <a:off x="152401" y="2667000"/>
            <a:ext cx="18954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Cooking:</a:t>
            </a:r>
          </a:p>
          <a:p>
            <a:r>
              <a:rPr lang="en-GB" sz="800" dirty="0"/>
              <a:t>Breading and flouring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5574</TotalTime>
  <Words>861</Words>
  <Application>Microsoft Office PowerPoint</Application>
  <PresentationFormat>On-screen Show (4:3)</PresentationFormat>
  <Paragraphs>155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Jolande Lodge</dc:creator>
  <cp:lastModifiedBy>Kirsten Davenport</cp:lastModifiedBy>
  <cp:revision>360</cp:revision>
  <cp:lastPrinted>2018-10-19T07:01:55Z</cp:lastPrinted>
  <dcterms:created xsi:type="dcterms:W3CDTF">2016-08-30T06:34:50Z</dcterms:created>
  <dcterms:modified xsi:type="dcterms:W3CDTF">2025-02-19T11:39:44Z</dcterms:modified>
</cp:coreProperties>
</file>