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99FF99"/>
    <a:srgbClr val="00CC66"/>
    <a:srgbClr val="FFCCCC"/>
    <a:srgbClr val="FFFF99"/>
    <a:srgbClr val="9966FF"/>
    <a:srgbClr val="9999FF"/>
    <a:srgbClr val="FFFF00"/>
    <a:srgbClr val="FFFF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26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27/05/2024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27/05/2024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27/05/2024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27/05/2024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27/05/2024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27/05/2024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27/05/2024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27/05/2024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27/05/2024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27/05/2024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803E-610A-45ED-B1E9-B363B9EBDA33}" type="datetimeFigureOut">
              <a:rPr lang="en-GB" smtClean="0"/>
              <a:pPr/>
              <a:t>27/05/2024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8803E-610A-45ED-B1E9-B363B9EBDA33}" type="datetimeFigureOut">
              <a:rPr lang="en-GB" smtClean="0"/>
              <a:pPr/>
              <a:t>27/05/2024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01AB9-15FE-4843-9EDD-B5824DE5604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200" y="74803"/>
            <a:ext cx="2514600" cy="1800493"/>
          </a:xfrm>
          <a:prstGeom prst="rect">
            <a:avLst/>
          </a:prstGeom>
          <a:solidFill>
            <a:srgbClr val="CCFFCC"/>
          </a:solidFill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u="sng" dirty="0">
                <a:latin typeface="Comic Sans MS" pitchFamily="66" charset="0"/>
              </a:rPr>
              <a:t>As communicators we will…</a:t>
            </a:r>
            <a:endParaRPr lang="en-GB" sz="400" dirty="0">
              <a:latin typeface="Comic Sans MS" pitchFamily="66" charset="0"/>
            </a:endParaRPr>
          </a:p>
          <a:p>
            <a:r>
              <a:rPr lang="en-GB" sz="1000" dirty="0">
                <a:latin typeface="Comic Sans MS" pitchFamily="66" charset="0"/>
              </a:rPr>
              <a:t>Be learning a word of the day and building on our vocabulary.</a:t>
            </a:r>
          </a:p>
          <a:p>
            <a:r>
              <a:rPr lang="en-GB" sz="1000" dirty="0">
                <a:latin typeface="Comic Sans MS" pitchFamily="66" charset="0"/>
              </a:rPr>
              <a:t>We will introduce show and tell where we can talk about our lives outside of school</a:t>
            </a:r>
          </a:p>
          <a:p>
            <a:r>
              <a:rPr lang="en-GB" sz="1000" dirty="0">
                <a:latin typeface="Comic Sans MS" pitchFamily="66" charset="0"/>
              </a:rPr>
              <a:t>Talk about places we will visit and comparing different beaches</a:t>
            </a:r>
          </a:p>
          <a:p>
            <a:r>
              <a:rPr lang="en-GB" sz="1000" dirty="0">
                <a:latin typeface="Comic Sans MS" pitchFamily="66" charset="0"/>
              </a:rPr>
              <a:t>Study old photos of seaside resorts and make comparisons</a:t>
            </a:r>
          </a:p>
          <a:p>
            <a:endParaRPr lang="en-GB" sz="10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48043" y="5840471"/>
            <a:ext cx="1905000" cy="430887"/>
          </a:xfrm>
          <a:prstGeom prst="rect">
            <a:avLst/>
          </a:prstGeom>
          <a:solidFill>
            <a:srgbClr val="CCFFCC"/>
          </a:solidFill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u="sng" dirty="0">
                <a:latin typeface="Comic Sans MS" pitchFamily="66" charset="0"/>
              </a:rPr>
              <a:t>Fantastic Finish</a:t>
            </a:r>
          </a:p>
          <a:p>
            <a:r>
              <a:rPr lang="en-GB" sz="1100" dirty="0">
                <a:latin typeface="Comic Sans MS" pitchFamily="66" charset="0"/>
              </a:rPr>
              <a:t>Graduation party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702148"/>
              </p:ext>
            </p:extLst>
          </p:nvPr>
        </p:nvGraphicFramePr>
        <p:xfrm>
          <a:off x="2743200" y="76200"/>
          <a:ext cx="6324601" cy="242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8172"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As Scientists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</a:rPr>
                        <a:t> we will...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Early years foundation stage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Suggested</a:t>
                      </a:r>
                      <a:r>
                        <a:rPr lang="en-GB" sz="1100" baseline="0" dirty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Early learning goal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Assessment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3528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000" baseline="0" dirty="0"/>
                        <a:t>We will look at animals you find in the sea and begin to categorise animals.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000" baseline="0" dirty="0"/>
                        <a:t>We will look at what happens over time to objects- i.e. dinosaurs into fossils as well as states of matter.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000" baseline="0" dirty="0"/>
                        <a:t>We will look at ways to record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GB" sz="1000" baseline="0" dirty="0"/>
                        <a:t>       scientific experiments.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000" baseline="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Look at non-fiction texts to learn about whales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Make a fossil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Floating and sinking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Exploring what happens to water and ice in different temperatures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000" baseline="0" dirty="0"/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GB" sz="1000" baseline="0" dirty="0"/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GB" sz="1000" baseline="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/>
                        <a:t>Describe their immediate environment using knowledge from observation, discussion, stories, non-fiction texts and maps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/>
                        <a:t>Understand some important processes and changes in the natural world around them, including the seasons and changing states of matter</a:t>
                      </a:r>
                      <a:endParaRPr lang="en-GB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0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/>
                        <a:t>Self</a:t>
                      </a:r>
                      <a:r>
                        <a:rPr lang="en-GB" sz="1000" baseline="0" dirty="0"/>
                        <a:t> marking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Peer marking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GB" sz="100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499439"/>
              </p:ext>
            </p:extLst>
          </p:nvPr>
        </p:nvGraphicFramePr>
        <p:xfrm>
          <a:off x="108721" y="3495071"/>
          <a:ext cx="6539322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7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5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17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7678"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                                     As Readers and Writers we will...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3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Early years foundation stage</a:t>
                      </a:r>
                    </a:p>
                    <a:p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Suggested</a:t>
                      </a:r>
                      <a:r>
                        <a:rPr lang="en-GB" sz="1100" baseline="0" dirty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Early</a:t>
                      </a:r>
                      <a:r>
                        <a:rPr lang="en-GB" sz="1100" baseline="0" dirty="0"/>
                        <a:t> Learning Goals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Assessment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5563"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Form lower- case and capital letters correctly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Begin to identify that non- fiction texts is to find information and different to fiction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Draw characters, events from a story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Make predictions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Use finger spaces and full stops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Write descriptions about characters using 2 or more sentences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/>
                        <a:t>Describe rainbow fish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/>
                        <a:t>Write a letter to the Whale from Snail and the Whale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/>
                        <a:t> phase 4 phonics using Monster Phonics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/>
                        <a:t>Encourage writing for a purpose.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/>
                        <a:t>Write a postcard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/>
                        <a:t>Write some facts about a whale or over sea animal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/>
                        <a:t>Write an account about a favourite holiday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900" baseline="0" dirty="0"/>
                        <a:t>Draw and label a rock pool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GB" sz="9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GB" sz="9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GB" sz="9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GB" sz="900" dirty="0"/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GB" sz="9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/>
                        <a:t>Write simple phrases and sentences that can be ready by others.  </a:t>
                      </a:r>
                      <a:endParaRPr lang="en-US" sz="800" dirty="0">
                        <a:latin typeface="+mn-lt"/>
                      </a:endParaRPr>
                    </a:p>
                    <a:p>
                      <a:r>
                        <a:rPr lang="en-GB" sz="800" dirty="0"/>
                        <a:t>Read aloud simple sentences and books that are consistent with their phonic knowledge, including some common exception words. </a:t>
                      </a:r>
                      <a:endParaRPr lang="en-US" sz="800" dirty="0"/>
                    </a:p>
                    <a:p>
                      <a:r>
                        <a:rPr lang="en-GB" sz="800" dirty="0"/>
                        <a:t>Spell words by identifying sounds in them and representing the sounds with a letter or letters</a:t>
                      </a:r>
                      <a:endParaRPr lang="en-US" sz="800" dirty="0"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Self</a:t>
                      </a:r>
                      <a:r>
                        <a:rPr lang="en-GB" sz="1100" baseline="0" dirty="0"/>
                        <a:t> marking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aseline="0" dirty="0"/>
                        <a:t>Peer marking</a:t>
                      </a:r>
                      <a:endParaRPr lang="en-GB" sz="11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Teacher</a:t>
                      </a:r>
                      <a:r>
                        <a:rPr lang="en-GB" sz="1100" baseline="0" dirty="0"/>
                        <a:t> to annotate the learning objectives they have achieved.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-31570" y="1738118"/>
            <a:ext cx="2941457" cy="1800493"/>
          </a:xfrm>
          <a:prstGeom prst="rect">
            <a:avLst/>
          </a:prstGeom>
          <a:solidFill>
            <a:srgbClr val="FFFFCC"/>
          </a:solidFill>
          <a:ln w="190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u="sng" dirty="0">
                <a:latin typeface="Comic Sans MS" pitchFamily="66" charset="0"/>
              </a:rPr>
              <a:t>As Healthy Movers we will ….</a:t>
            </a:r>
          </a:p>
          <a:p>
            <a:r>
              <a:rPr lang="en-GB" sz="900" dirty="0">
                <a:latin typeface="Comic Sans MS" pitchFamily="66" charset="0"/>
              </a:rPr>
              <a:t>Know how to keep our bodies healthy and the importance of exercise</a:t>
            </a:r>
          </a:p>
          <a:p>
            <a:r>
              <a:rPr lang="en-GB" sz="900" dirty="0">
                <a:latin typeface="Comic Sans MS" pitchFamily="66" charset="0"/>
              </a:rPr>
              <a:t>Children to celebrate sports week and take part in sports day</a:t>
            </a:r>
          </a:p>
          <a:p>
            <a:r>
              <a:rPr lang="en-GB" sz="900" dirty="0">
                <a:latin typeface="Comic Sans MS" pitchFamily="66" charset="0"/>
              </a:rPr>
              <a:t>Children to be introduced to forest school philosophy and build fires, dens, climbing trees and swings etc.</a:t>
            </a:r>
          </a:p>
          <a:p>
            <a:r>
              <a:rPr lang="en-GB" sz="900" dirty="0">
                <a:latin typeface="Comic Sans MS" pitchFamily="66" charset="0"/>
              </a:rPr>
              <a:t>Children will engage in different types of races which will build on their gross motor skills as well as working in a team</a:t>
            </a:r>
          </a:p>
          <a:p>
            <a:endParaRPr lang="en-GB" sz="11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32623" y="2409384"/>
            <a:ext cx="1981200" cy="538609"/>
          </a:xfrm>
          <a:prstGeom prst="rect">
            <a:avLst/>
          </a:prstGeom>
          <a:solidFill>
            <a:srgbClr val="CCCCFF"/>
          </a:solidFill>
          <a:ln w="19050">
            <a:solidFill>
              <a:srgbClr val="9999FF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u="sng" dirty="0">
                <a:latin typeface="Comic Sans MS" pitchFamily="66" charset="0"/>
              </a:rPr>
              <a:t>As Geographers we will..</a:t>
            </a:r>
          </a:p>
          <a:p>
            <a:r>
              <a:rPr lang="en-GB" sz="900" dirty="0">
                <a:latin typeface="Comic Sans MS" pitchFamily="66" charset="0"/>
              </a:rPr>
              <a:t>Look at beach landscapes and how they vary across the world</a:t>
            </a:r>
            <a:r>
              <a:rPr lang="en-GB" sz="1000" dirty="0">
                <a:latin typeface="Comic Sans MS" pitchFamily="66" charset="0"/>
              </a:rPr>
              <a:t>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93895" y="4577712"/>
            <a:ext cx="2305051" cy="1231106"/>
          </a:xfrm>
          <a:prstGeom prst="rect">
            <a:avLst/>
          </a:prstGeom>
          <a:solidFill>
            <a:srgbClr val="CCCCFF"/>
          </a:solidFill>
          <a:ln w="19050">
            <a:solidFill>
              <a:srgbClr val="9999FF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u="sng" dirty="0">
                <a:latin typeface="Comic Sans MS" pitchFamily="66" charset="0"/>
              </a:rPr>
              <a:t>As kind considerate people we…</a:t>
            </a:r>
          </a:p>
          <a:p>
            <a:r>
              <a:rPr lang="en-GB" sz="900" dirty="0">
                <a:latin typeface="Comic Sans MS" pitchFamily="66" charset="0"/>
              </a:rPr>
              <a:t>Will look at being a good competitor</a:t>
            </a:r>
          </a:p>
          <a:p>
            <a:r>
              <a:rPr lang="en-GB" sz="900" dirty="0">
                <a:latin typeface="Comic Sans MS" pitchFamily="66" charset="0"/>
              </a:rPr>
              <a:t>Celebrate our achievements</a:t>
            </a:r>
          </a:p>
          <a:p>
            <a:r>
              <a:rPr lang="en-GB" sz="900" dirty="0">
                <a:latin typeface="Comic Sans MS" pitchFamily="66" charset="0"/>
              </a:rPr>
              <a:t>Learn about the religious story Noah’s ark</a:t>
            </a:r>
          </a:p>
          <a:p>
            <a:r>
              <a:rPr lang="en-GB" sz="900" dirty="0">
                <a:latin typeface="Comic Sans MS" pitchFamily="66" charset="0"/>
              </a:rPr>
              <a:t>Talk about changes and preparing for transition</a:t>
            </a:r>
          </a:p>
          <a:p>
            <a:endParaRPr lang="en-GB" sz="1000" dirty="0">
              <a:latin typeface="Comic Sans MS" pitchFamily="66" charset="0"/>
            </a:endParaRPr>
          </a:p>
        </p:txBody>
      </p:sp>
      <p:sp>
        <p:nvSpPr>
          <p:cNvPr id="4" name="Cloud 3"/>
          <p:cNvSpPr/>
          <p:nvPr/>
        </p:nvSpPr>
        <p:spPr>
          <a:xfrm>
            <a:off x="3005544" y="1863678"/>
            <a:ext cx="3124201" cy="1657503"/>
          </a:xfrm>
          <a:prstGeom prst="cloud">
            <a:avLst/>
          </a:prstGeom>
          <a:solidFill>
            <a:srgbClr val="FFFF0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>
                <a:latin typeface="Comic Sans MS" pitchFamily="66" charset="0"/>
              </a:rPr>
              <a:t>Beside the seaside!</a:t>
            </a:r>
          </a:p>
        </p:txBody>
      </p:sp>
      <p:pic>
        <p:nvPicPr>
          <p:cNvPr id="5" name="Picture 4" descr="ZumbAtomic | Harris County Public Librar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399" y="6019800"/>
            <a:ext cx="761999" cy="719327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908735"/>
              </p:ext>
            </p:extLst>
          </p:nvPr>
        </p:nvGraphicFramePr>
        <p:xfrm>
          <a:off x="7126877" y="3090106"/>
          <a:ext cx="176539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5390">
                  <a:extLst>
                    <a:ext uri="{9D8B030D-6E8A-4147-A177-3AD203B41FA5}">
                      <a16:colId xmlns:a16="http://schemas.microsoft.com/office/drawing/2014/main" val="961092170"/>
                    </a:ext>
                  </a:extLst>
                </a:gridCol>
              </a:tblGrid>
              <a:tr h="317863">
                <a:tc>
                  <a:txBody>
                    <a:bodyPr/>
                    <a:lstStyle/>
                    <a:p>
                      <a:r>
                        <a:rPr lang="en-GB" sz="1000" b="1" u="sng" dirty="0">
                          <a:solidFill>
                            <a:schemeClr val="tx1"/>
                          </a:solidFill>
                        </a:rPr>
                        <a:t>As historians we will:</a:t>
                      </a:r>
                    </a:p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Look at Mary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 Anning and fossils</a:t>
                      </a:r>
                    </a:p>
                    <a:p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Look at old photos of the seaside and how they compare with our experiences of them</a:t>
                      </a:r>
                    </a:p>
                    <a:p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Look back at our Reception year</a:t>
                      </a:r>
                    </a:p>
                  </a:txBody>
                  <a:tcP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965345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2057" y="2666999"/>
            <a:ext cx="1378744" cy="9299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001314"/>
              </p:ext>
            </p:extLst>
          </p:nvPr>
        </p:nvGraphicFramePr>
        <p:xfrm>
          <a:off x="4419601" y="152401"/>
          <a:ext cx="4571998" cy="199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4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0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4504"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As Artists we will...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504">
                <a:tc>
                  <a:txBody>
                    <a:bodyPr/>
                    <a:lstStyle/>
                    <a:p>
                      <a:r>
                        <a:rPr lang="en-GB" sz="1100" dirty="0"/>
                        <a:t>Early years foundation stage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Suggested</a:t>
                      </a:r>
                      <a:r>
                        <a:rPr lang="en-GB" sz="1100" baseline="0" dirty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Link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Assessment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1193"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/>
                        <a:t>Safely use and explore a variety of materials, tools and techniques, experimenting with colour, design, texture, form and function; - Share their creations, explaining the process they have used</a:t>
                      </a:r>
                      <a:endParaRPr lang="en-GB" sz="1000" baseline="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Colour mixing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Ice painting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Making rainbow fish using sand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Make a lighthouse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Paper plate jellyfish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Science</a:t>
                      </a:r>
                    </a:p>
                    <a:p>
                      <a:r>
                        <a:rPr lang="en-GB" sz="1000" dirty="0"/>
                        <a:t>Geography</a:t>
                      </a:r>
                    </a:p>
                    <a:p>
                      <a:r>
                        <a:rPr lang="en-GB" sz="1000" dirty="0"/>
                        <a:t>Literacy</a:t>
                      </a:r>
                    </a:p>
                    <a:p>
                      <a:endParaRPr lang="en-GB" sz="1000" dirty="0"/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/>
                        <a:t>Self marking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/>
                        <a:t>Peer marking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/>
                        <a:t>Teacher to annotate the learning objectives they have achieved.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501608"/>
              </p:ext>
            </p:extLst>
          </p:nvPr>
        </p:nvGraphicFramePr>
        <p:xfrm>
          <a:off x="4733108" y="4389120"/>
          <a:ext cx="4267200" cy="214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91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0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5882"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As Designers we will...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5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Early years foundation stage</a:t>
                      </a:r>
                    </a:p>
                    <a:p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Suggested</a:t>
                      </a:r>
                      <a:r>
                        <a:rPr lang="en-GB" sz="1100" baseline="0" dirty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Early Learning Goal.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6886"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Use different materials to make a model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Develop their small motor skills so that they can use a range of tools competently safely and confidently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Plan, design and evaluate our work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Cooking-hulling and picking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GB" sz="1000" baseline="0" dirty="0"/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Create a rock pool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Salt dough fossil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Make a boat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Dens in forest school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Making smoothies, fruit kebabs, ice cream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Safely use and explore a variety of materials, tools and techniques, experimenting with colour, design, texture, form and function</a:t>
                      </a:r>
                    </a:p>
                    <a:p>
                      <a:endParaRPr lang="en-GB" sz="1000" dirty="0"/>
                    </a:p>
                  </a:txBody>
                  <a:tcPr marL="45720" marR="45720">
                    <a:lnL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455642"/>
              </p:ext>
            </p:extLst>
          </p:nvPr>
        </p:nvGraphicFramePr>
        <p:xfrm>
          <a:off x="57150" y="113814"/>
          <a:ext cx="4210050" cy="3895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3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0133"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As Mathematicians</a:t>
                      </a:r>
                      <a:r>
                        <a:rPr lang="en-GB" sz="1100" baseline="0" dirty="0"/>
                        <a:t> we will...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9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Early years foundation stage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Suggested</a:t>
                      </a:r>
                      <a:r>
                        <a:rPr lang="en-GB" sz="1100" baseline="0" dirty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Early Learning goal.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4083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/>
                        <a:t>Sharing and grouping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/>
                        <a:t>Visualise, build and map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/>
                        <a:t>Make connections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aseline="0" dirty="0"/>
                        <a:t>Consolidate learning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Using picnic to share food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Using dominoes to make doubles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Finding odd one out 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Grouping fishes by characteristics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Instruction games such as Simon says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Treasure hunt using positional language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Describing patterns that we see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In forest School making maps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Verbally count beyond 20, recognising the pattern of the counting system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dirty="0"/>
                        <a:t>Explore and represent patterns within numbers up to 10, including evens and odds, double facts and how quantities can be distributed equally.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dirty="0"/>
                        <a:t>Compare quantities up to 10 in different contexts, recognising when one quantity is greater than, less than or the same as the other quantity</a:t>
                      </a:r>
                      <a:endParaRPr lang="en-US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338309"/>
              </p:ext>
            </p:extLst>
          </p:nvPr>
        </p:nvGraphicFramePr>
        <p:xfrm>
          <a:off x="4428309" y="2253687"/>
          <a:ext cx="4571999" cy="1938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3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3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0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8397">
                <a:tc gridSpan="4"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As Computing Scientists we will...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5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Early years foundation stage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Suggested</a:t>
                      </a:r>
                      <a:r>
                        <a:rPr lang="en-GB" sz="1100" baseline="0" dirty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Links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Assessment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1126"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/>
                        <a:t>Technology: 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/>
                        <a:t>Select and use technology for particular purpose..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/>
                        <a:t>Use</a:t>
                      </a:r>
                      <a:r>
                        <a:rPr lang="en-GB" sz="1000" baseline="0" dirty="0"/>
                        <a:t> programmes on the class IPad and interactive white board.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Update our Class Dojo emoji.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Learn about E-safety.</a:t>
                      </a:r>
                      <a:endParaRPr lang="en-GB" sz="1000" dirty="0"/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Art Science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/>
                        <a:t>Self marking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/>
                        <a:t>Peer marking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dirty="0"/>
                        <a:t>Teacher to annotate the learning objectives they have achieved.</a:t>
                      </a:r>
                    </a:p>
                    <a:p>
                      <a:pPr marL="117475" indent="-117475">
                        <a:buFont typeface="Arial" pitchFamily="34" charset="0"/>
                        <a:buChar char="•"/>
                      </a:pPr>
                      <a:endParaRPr lang="en-GB" sz="1000" dirty="0"/>
                    </a:p>
                  </a:txBody>
                  <a:tcPr marL="45720" marR="45720">
                    <a:lnL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412223"/>
              </p:ext>
            </p:extLst>
          </p:nvPr>
        </p:nvGraphicFramePr>
        <p:xfrm>
          <a:off x="57150" y="4305319"/>
          <a:ext cx="4675959" cy="2550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6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3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5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5197"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As Musicians we will...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Early years foundation stage</a:t>
                      </a:r>
                    </a:p>
                    <a:p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Suggested</a:t>
                      </a:r>
                      <a:r>
                        <a:rPr lang="en-GB" sz="1100" baseline="0" dirty="0"/>
                        <a:t> Activities</a:t>
                      </a:r>
                      <a:endParaRPr lang="en-GB" sz="1100" dirty="0"/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Early learning Goal.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3221">
                <a:tc>
                  <a:txBody>
                    <a:bodyPr/>
                    <a:lstStyle/>
                    <a:p>
                      <a:pPr marL="117475" indent="-117475">
                        <a:buFont typeface="Arial" pitchFamily="34" charset="0"/>
                        <a:buChar char="•"/>
                      </a:pPr>
                      <a:r>
                        <a:rPr lang="en-GB" sz="1000" baseline="0" dirty="0"/>
                        <a:t>Explore and engage in music making and dance, performing solo and in groups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aseline="0" dirty="0"/>
                        <a:t>Make pirate music</a:t>
                      </a:r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000" baseline="0" dirty="0"/>
                        <a:t>Listen to sea shanties and make a class shanty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00" baseline="0" dirty="0"/>
                    </a:p>
                    <a:p>
                      <a:pPr marL="117475" marR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GB" sz="1000" baseline="0" dirty="0"/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Perform songs, rhymes, poems and stories with others, and – when appropriate – try to move in time with music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" name="Picture 2" descr="StephStan - integrating &lt;strong&gt;music&lt;/strong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5954527"/>
            <a:ext cx="752475" cy="677227"/>
          </a:xfrm>
          <a:prstGeom prst="rect">
            <a:avLst/>
          </a:prstGeom>
        </p:spPr>
      </p:pic>
      <p:pic>
        <p:nvPicPr>
          <p:cNvPr id="4" name="Picture 3" descr="The Case for Positive Reinforcement in Classrooms | Ask a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502819"/>
            <a:ext cx="614362" cy="614362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811610"/>
              </p:ext>
            </p:extLst>
          </p:nvPr>
        </p:nvGraphicFramePr>
        <p:xfrm>
          <a:off x="81099" y="3290278"/>
          <a:ext cx="1519374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9374">
                  <a:extLst>
                    <a:ext uri="{9D8B030D-6E8A-4147-A177-3AD203B41FA5}">
                      <a16:colId xmlns:a16="http://schemas.microsoft.com/office/drawing/2014/main" val="2157732434"/>
                    </a:ext>
                  </a:extLst>
                </a:gridCol>
              </a:tblGrid>
              <a:tr h="796423">
                <a:tc>
                  <a:txBody>
                    <a:bodyPr/>
                    <a:lstStyle/>
                    <a:p>
                      <a:r>
                        <a:rPr lang="en-GB" sz="1000" u="sng" dirty="0">
                          <a:solidFill>
                            <a:schemeClr val="tx1"/>
                          </a:solidFill>
                        </a:rPr>
                        <a:t>Visitors/ trips:</a:t>
                      </a:r>
                    </a:p>
                    <a:p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Forest school</a:t>
                      </a:r>
                    </a:p>
                    <a:p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Sports day</a:t>
                      </a:r>
                    </a:p>
                    <a:p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Sports activity</a:t>
                      </a:r>
                    </a:p>
                    <a:p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Transition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60288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5686</TotalTime>
  <Words>967</Words>
  <Application>Microsoft Office PowerPoint</Application>
  <PresentationFormat>On-screen Show (4:3)</PresentationFormat>
  <Paragraphs>147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Jolande Lodge</dc:creator>
  <cp:lastModifiedBy>Kirsten Davenport</cp:lastModifiedBy>
  <cp:revision>376</cp:revision>
  <cp:lastPrinted>2018-10-19T07:01:55Z</cp:lastPrinted>
  <dcterms:created xsi:type="dcterms:W3CDTF">2016-08-30T06:34:50Z</dcterms:created>
  <dcterms:modified xsi:type="dcterms:W3CDTF">2024-05-27T09:48:50Z</dcterms:modified>
</cp:coreProperties>
</file>