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embeddedFontLst>
    <p:embeddedFont>
      <p:font typeface="Alfa Slab One" pitchFamily="2" charset="77"/>
      <p:regular r:id="rId22"/>
    </p:embeddedFont>
    <p:embeddedFont>
      <p:font typeface="Lexend Deca" pitchFamily="2" charset="77"/>
      <p:regular r:id="rId23"/>
    </p:embeddedFont>
    <p:embeddedFont>
      <p:font typeface="Lexend Deca Bold" pitchFamily="2" charset="77"/>
      <p:regular r:id="rId24"/>
      <p:bold r:id="rId25"/>
    </p:embeddedFont>
    <p:embeddedFont>
      <p:font typeface="Lexend Deca SemiBold" pitchFamily="2" charset="77"/>
      <p:regular r:id="rId26"/>
      <p:bold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5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7536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7D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6743" y="304800"/>
            <a:ext cx="1460463" cy="1460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761981" y="4191000"/>
            <a:ext cx="6984825" cy="1948061"/>
          </a:xfrm>
          <a:prstGeom prst="roundRect">
            <a:avLst>
              <a:gd name="adj" fmla="val 14081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1092173" y="4533583"/>
            <a:ext cx="6934027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56" dirty="0">
                <a:solidFill>
                  <a:srgbClr val="B2441A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PROSPECTUS 2025-2026</a:t>
            </a:r>
            <a:endParaRPr lang="en-US" sz="1300" dirty="0"/>
          </a:p>
        </p:txBody>
      </p:sp>
      <p:sp>
        <p:nvSpPr>
          <p:cNvPr id="6" name="Text 2"/>
          <p:cNvSpPr/>
          <p:nvPr/>
        </p:nvSpPr>
        <p:spPr>
          <a:xfrm>
            <a:off x="1092173" y="4838621"/>
            <a:ext cx="6324442" cy="474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4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Rodmersham School</a:t>
            </a:r>
            <a:endParaRPr lang="en-US" sz="3400" dirty="0"/>
          </a:p>
        </p:txBody>
      </p:sp>
      <p:sp>
        <p:nvSpPr>
          <p:cNvPr id="7" name="Text 3"/>
          <p:cNvSpPr/>
          <p:nvPr/>
        </p:nvSpPr>
        <p:spPr>
          <a:xfrm>
            <a:off x="1092173" y="5498524"/>
            <a:ext cx="6934027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Head Teacher: Mrs McMullon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CF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80990" y="381000"/>
            <a:ext cx="6553036" cy="60960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711182" y="723583"/>
            <a:ext cx="6222844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56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WELCOME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711182" y="1018461"/>
            <a:ext cx="5892653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Welcome to Rodmersham School</a:t>
            </a:r>
            <a:endParaRPr lang="en-US" sz="2600" dirty="0"/>
          </a:p>
        </p:txBody>
      </p:sp>
      <p:sp>
        <p:nvSpPr>
          <p:cNvPr id="6" name="Text 3"/>
          <p:cNvSpPr/>
          <p:nvPr/>
        </p:nvSpPr>
        <p:spPr>
          <a:xfrm>
            <a:off x="711182" y="1574006"/>
            <a:ext cx="5892653" cy="28916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1500"/>
              </a:spcAft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I am proud to lead our small village school. What we lack in space, we make up for in enthusiasm.</a:t>
            </a:r>
            <a:endParaRPr lang="en-US" sz="1700" dirty="0"/>
          </a:p>
          <a:p>
            <a:pPr marL="0" indent="0" algn="l">
              <a:lnSpc>
                <a:spcPct val="121000"/>
              </a:lnSpc>
              <a:spcAft>
                <a:spcPts val="1500"/>
              </a:spcAft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We want everyone to be happy, be themselves and sparkle. Children’s and staff wellbeing comes first: feeling valued and belonging help us function.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Education is a joint venture between children, parents, staff, Governors and our community. Our door is always open.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711182" y="4665504"/>
            <a:ext cx="5892653" cy="445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00" kern="100" spc="6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Nicky McMullon, Head Teacher</a:t>
            </a:r>
            <a:endParaRPr lang="en-US" sz="13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300" kern="100" spc="6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headteacher@rodmersham.kent.sch.uk</a:t>
            </a:r>
            <a:endParaRPr lang="en-US" sz="13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017" y="0"/>
            <a:ext cx="487667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7D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1" y="254000"/>
            <a:ext cx="1395774" cy="336649"/>
          </a:xfrm>
          <a:custGeom>
            <a:avLst/>
            <a:gdLst/>
            <a:ahLst/>
            <a:cxnLst/>
            <a:rect l="l" t="t" r="r" b="b"/>
            <a:pathLst>
              <a:path w="1395774" h="336649">
                <a:moveTo>
                  <a:pt x="152396" y="0"/>
                </a:moveTo>
                <a:lnTo>
                  <a:pt x="1243378" y="0"/>
                </a:lnTo>
                <a:arcTo wR="152396" hR="152400" stAng="16200000" swAng="5400000"/>
                <a:lnTo>
                  <a:pt x="1395774" y="285849"/>
                </a:lnTo>
                <a:arcTo wR="50799" hR="50800" stAng="0" swAng="5400000"/>
                <a:lnTo>
                  <a:pt x="50799" y="336649"/>
                </a:lnTo>
                <a:arcTo wR="50799" hR="50800" stAng="5400000" swAng="5400000"/>
                <a:lnTo>
                  <a:pt x="0" y="152400"/>
                </a:lnTo>
                <a:arcTo wR="152396" hR="152400" stAng="10800000" swAng="5400000"/>
                <a:close/>
              </a:path>
            </a:pathLst>
          </a:custGeom>
          <a:solidFill>
            <a:srgbClr val="EEA7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91458" y="328787"/>
            <a:ext cx="1746405" cy="207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kern="100" spc="163" dirty="0">
                <a:solidFill>
                  <a:srgbClr val="00000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Our school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61981" y="784324"/>
            <a:ext cx="5181470" cy="5794276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92173" y="1061819"/>
            <a:ext cx="4521087" cy="10894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Small by design: seven classes, one year group each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092173" y="2336661"/>
            <a:ext cx="4521087" cy="9867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7000"/>
              </a:lnSpc>
              <a:buNone/>
            </a:pPr>
            <a:r>
              <a:rPr lang="en-US" sz="7400" kern="100" spc="-37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7</a:t>
            </a:r>
            <a:endParaRPr lang="en-US" sz="7400" dirty="0"/>
          </a:p>
        </p:txBody>
      </p:sp>
      <p:sp>
        <p:nvSpPr>
          <p:cNvPr id="7" name="Text 5"/>
          <p:cNvSpPr/>
          <p:nvPr/>
        </p:nvSpPr>
        <p:spPr>
          <a:xfrm>
            <a:off x="1092173" y="3460075"/>
            <a:ext cx="4521087" cy="62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Small, single-year classes give secure foundations from day one.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92173" y="4331414"/>
            <a:ext cx="4521087" cy="64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4800" kern="100" spc="-24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10</a:t>
            </a:r>
            <a:endParaRPr lang="en-US" sz="4800" dirty="0"/>
          </a:p>
        </p:txBody>
      </p:sp>
      <p:sp>
        <p:nvSpPr>
          <p:cNvPr id="9" name="Text 7"/>
          <p:cNvSpPr/>
          <p:nvPr/>
        </p:nvSpPr>
        <p:spPr>
          <a:xfrm>
            <a:off x="1092173" y="5135781"/>
            <a:ext cx="4851279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Published admissions number per year.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092173" y="5579308"/>
            <a:ext cx="4521087" cy="6685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00" kern="100" spc="6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Our talented, hard-working teaching and non-teaching team makes joining smooth and meets everyone’s needs.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248244" y="784324"/>
            <a:ext cx="5181470" cy="5794276"/>
          </a:xfrm>
          <a:prstGeom prst="roundRect">
            <a:avLst>
              <a:gd name="adj" fmla="val 5294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6838" y="1012924"/>
            <a:ext cx="4724282" cy="5028505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6476838" y="6133346"/>
            <a:ext cx="4952876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00" kern="100" spc="6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Rodmersham School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D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61981" y="762000"/>
            <a:ext cx="1361743" cy="336649"/>
          </a:xfrm>
          <a:custGeom>
            <a:avLst/>
            <a:gdLst/>
            <a:ahLst/>
            <a:cxnLst/>
            <a:rect l="l" t="t" r="r" b="b"/>
            <a:pathLst>
              <a:path w="1361743" h="336649">
                <a:moveTo>
                  <a:pt x="152396" y="0"/>
                </a:moveTo>
                <a:lnTo>
                  <a:pt x="1209347" y="0"/>
                </a:lnTo>
                <a:arcTo wR="152396" hR="152400" stAng="16200000" swAng="5400000"/>
                <a:lnTo>
                  <a:pt x="1361743" y="285849"/>
                </a:lnTo>
                <a:arcTo wR="50799" hR="50800" stAng="0" swAng="5400000"/>
                <a:lnTo>
                  <a:pt x="50799" y="336649"/>
                </a:lnTo>
                <a:arcTo wR="50799" hR="50800" stAng="5400000" swAng="5400000"/>
                <a:lnTo>
                  <a:pt x="0" y="152400"/>
                </a:lnTo>
                <a:arcTo wR="152396" hR="152400" stAng="10800000" swAng="5400000"/>
                <a:close/>
              </a:path>
            </a:pathLst>
          </a:custGeom>
          <a:solidFill>
            <a:srgbClr val="EEA7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91458" y="836787"/>
            <a:ext cx="1712374" cy="207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kern="100" spc="163" dirty="0">
                <a:solidFill>
                  <a:srgbClr val="00000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Joining us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761981" y="1292324"/>
            <a:ext cx="10667733" cy="3846612"/>
          </a:xfrm>
          <a:prstGeom prst="roundRect">
            <a:avLst>
              <a:gd name="adj" fmla="val 7131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1092173" y="1646019"/>
            <a:ext cx="1000735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Admissions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1092173" y="2204264"/>
            <a:ext cx="10337541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Kent County Council allocates places. Our Admissions Policy is on the school website.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1092173" y="2644299"/>
            <a:ext cx="5174724" cy="62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As a maintained school, we apply these criteria in order: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92173" y="3394670"/>
            <a:ext cx="5174724" cy="14140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5440" indent="-345440" algn="l">
              <a:lnSpc>
                <a:spcPct val="121000"/>
              </a:lnSpc>
              <a:buSzPct val="100000"/>
              <a:buFont typeface="+mj-lt"/>
              <a:buAutoNum type="arabicPeriod"/>
            </a:pPr>
            <a:r>
              <a:rPr lang="en-US" sz="1700" b="1" dirty="0">
                <a:solidFill>
                  <a:srgbClr val="1F3340"/>
                </a:solidFill>
                <a:latin typeface="Lexend Deca Bold" pitchFamily="34" charset="0"/>
                <a:ea typeface="Lexend Deca Bold" pitchFamily="34" charset="-122"/>
                <a:cs typeface="Lexend Deca Bold" pitchFamily="34" charset="0"/>
              </a:rPr>
              <a:t>Looked After Children</a:t>
            </a:r>
            <a:endParaRPr lang="en-US" sz="1700" dirty="0"/>
          </a:p>
          <a:p>
            <a:pPr marL="345440" indent="-345440" algn="l">
              <a:lnSpc>
                <a:spcPct val="121000"/>
              </a:lnSpc>
              <a:buSzPct val="100000"/>
              <a:buFont typeface="+mj-lt"/>
              <a:buAutoNum type="arabicPeriod" startAt="2"/>
            </a:pPr>
            <a:r>
              <a:rPr lang="en-US" sz="1700" b="1" dirty="0">
                <a:solidFill>
                  <a:srgbClr val="1F3340"/>
                </a:solidFill>
                <a:latin typeface="Lexend Deca Bold" pitchFamily="34" charset="0"/>
                <a:ea typeface="Lexend Deca Bold" pitchFamily="34" charset="-122"/>
                <a:cs typeface="Lexend Deca Bold" pitchFamily="34" charset="0"/>
              </a:rPr>
              <a:t>Sibling</a:t>
            </a:r>
            <a:endParaRPr lang="en-US" sz="1700" dirty="0"/>
          </a:p>
          <a:p>
            <a:pPr marL="345440" indent="-345440" algn="l">
              <a:lnSpc>
                <a:spcPct val="121000"/>
              </a:lnSpc>
              <a:buSzPct val="100000"/>
              <a:buFont typeface="+mj-lt"/>
              <a:buAutoNum type="arabicPeriod" startAt="3"/>
            </a:pPr>
            <a:r>
              <a:rPr lang="en-US" sz="1700" b="1" dirty="0">
                <a:solidFill>
                  <a:srgbClr val="1F3340"/>
                </a:solidFill>
                <a:latin typeface="Lexend Deca Bold" pitchFamily="34" charset="0"/>
                <a:ea typeface="Lexend Deca Bold" pitchFamily="34" charset="-122"/>
                <a:cs typeface="Lexend Deca Bold" pitchFamily="34" charset="0"/>
              </a:rPr>
              <a:t>Medical</a:t>
            </a:r>
            <a:endParaRPr lang="en-US" sz="1700" dirty="0"/>
          </a:p>
          <a:p>
            <a:pPr marL="345440" indent="-345440" algn="l">
              <a:lnSpc>
                <a:spcPct val="121000"/>
              </a:lnSpc>
              <a:buSzPct val="100000"/>
              <a:buFont typeface="+mj-lt"/>
              <a:buAutoNum type="arabicPeriod" startAt="4"/>
            </a:pPr>
            <a:r>
              <a:rPr lang="en-US" sz="1700" b="1" dirty="0">
                <a:solidFill>
                  <a:srgbClr val="1F3340"/>
                </a:solidFill>
                <a:latin typeface="Lexend Deca Bold" pitchFamily="34" charset="0"/>
                <a:ea typeface="Lexend Deca Bold" pitchFamily="34" charset="-122"/>
                <a:cs typeface="Lexend Deca Bold" pitchFamily="34" charset="0"/>
              </a:rPr>
              <a:t>Distance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6571590" y="2658269"/>
            <a:ext cx="4527933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Reception team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6571590" y="3133249"/>
            <a:ext cx="4527933" cy="939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Reception has one teacher and one full-time teaching assistant, with extra adults when children’s needs call for them.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CF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7987" y="304800"/>
            <a:ext cx="7315017" cy="624840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87380" y="596583"/>
            <a:ext cx="7035624" cy="1980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00" kern="100" spc="156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OUR PEOPLE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787380" y="891461"/>
            <a:ext cx="6756231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Meet our class teams</a:t>
            </a:r>
            <a:endParaRPr lang="en-US" sz="26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622786"/>
              </p:ext>
            </p:extLst>
          </p:nvPr>
        </p:nvGraphicFramePr>
        <p:xfrm>
          <a:off x="787380" y="1447006"/>
          <a:ext cx="6756231" cy="3202700"/>
        </p:xfrm>
        <a:graphic>
          <a:graphicData uri="http://schemas.openxmlformats.org/drawingml/2006/table">
            <a:tbl>
              <a:tblPr/>
              <a:tblGrid>
                <a:gridCol w="1080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97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755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192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Class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Teacher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Assistant educator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92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1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Miss Davenport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Mrs Dodd, Ms Rains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92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2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Miss Williams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Miss Stephani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92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3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Mrs Henderson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Mrs Williams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92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4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Mrs Cooper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 err="1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Mrs</a:t>
                      </a: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 West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92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5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 err="1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Mrs</a:t>
                      </a: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 Beaney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 err="1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Mrs</a:t>
                      </a: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 Stanley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192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6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 err="1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Mrs</a:t>
                      </a: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 Foord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 err="1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Mrs</a:t>
                      </a: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 Cornish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225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7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Mrs Phillips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Miss Bing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38099" marB="380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7797" y="0"/>
            <a:ext cx="406389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7D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1981" y="762000"/>
            <a:ext cx="1425936" cy="336649"/>
          </a:xfrm>
          <a:custGeom>
            <a:avLst/>
            <a:gdLst/>
            <a:ahLst/>
            <a:cxnLst/>
            <a:rect l="l" t="t" r="r" b="b"/>
            <a:pathLst>
              <a:path w="1425936" h="336649">
                <a:moveTo>
                  <a:pt x="152396" y="0"/>
                </a:moveTo>
                <a:lnTo>
                  <a:pt x="1273540" y="0"/>
                </a:lnTo>
                <a:arcTo wR="152396" hR="152400" stAng="16200000" swAng="5400000"/>
                <a:lnTo>
                  <a:pt x="1425936" y="285849"/>
                </a:lnTo>
                <a:arcTo wR="50799" hR="50800" stAng="0" swAng="5400000"/>
                <a:lnTo>
                  <a:pt x="50799" y="336649"/>
                </a:lnTo>
                <a:arcTo wR="50799" hR="50800" stAng="5400000" swAng="5400000"/>
                <a:lnTo>
                  <a:pt x="0" y="152400"/>
                </a:lnTo>
                <a:arcTo wR="152396" hR="152400" stAng="10800000" swAng="5400000"/>
                <a:close/>
              </a:path>
            </a:pathLst>
          </a:custGeom>
          <a:solidFill>
            <a:srgbClr val="EEA7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891458" y="836787"/>
            <a:ext cx="1776566" cy="2072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350" kern="100" spc="163" dirty="0">
                <a:solidFill>
                  <a:srgbClr val="00000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Our people</a:t>
            </a:r>
            <a:endParaRPr lang="en-US" sz="1350" dirty="0"/>
          </a:p>
        </p:txBody>
      </p:sp>
      <p:sp>
        <p:nvSpPr>
          <p:cNvPr id="5" name="Shape 2"/>
          <p:cNvSpPr/>
          <p:nvPr/>
        </p:nvSpPr>
        <p:spPr>
          <a:xfrm>
            <a:off x="761981" y="1292324"/>
            <a:ext cx="10667733" cy="4616748"/>
          </a:xfrm>
          <a:prstGeom prst="roundRect">
            <a:avLst>
              <a:gd name="adj" fmla="val 5942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066773" y="1569819"/>
            <a:ext cx="10058148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The people who keep us running</a:t>
            </a:r>
            <a:endParaRPr lang="en-US" sz="2600" dirty="0"/>
          </a:p>
        </p:txBody>
      </p:sp>
      <p:sp>
        <p:nvSpPr>
          <p:cNvPr id="7" name="Shape 4"/>
          <p:cNvSpPr/>
          <p:nvPr/>
        </p:nvSpPr>
        <p:spPr>
          <a:xfrm>
            <a:off x="1066773" y="2125365"/>
            <a:ext cx="4952876" cy="1075035"/>
          </a:xfrm>
          <a:prstGeom prst="roundRect">
            <a:avLst>
              <a:gd name="adj" fmla="val 18074"/>
            </a:avLst>
          </a:prstGeom>
          <a:solidFill>
            <a:srgbClr val="FFFFFF"/>
          </a:solidFill>
          <a:ln w="25399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1320767" y="2292846"/>
            <a:ext cx="4444889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Family Liaison Officer (FLO)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320767" y="2737664"/>
            <a:ext cx="4698882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Mrs Potter</a:t>
            </a:r>
            <a:endParaRPr lang="en-US" sz="1700" dirty="0"/>
          </a:p>
        </p:txBody>
      </p:sp>
      <p:sp>
        <p:nvSpPr>
          <p:cNvPr id="10" name="Shape 7"/>
          <p:cNvSpPr/>
          <p:nvPr/>
        </p:nvSpPr>
        <p:spPr>
          <a:xfrm>
            <a:off x="6172046" y="2125365"/>
            <a:ext cx="4952876" cy="1075035"/>
          </a:xfrm>
          <a:prstGeom prst="roundRect">
            <a:avLst>
              <a:gd name="adj" fmla="val 18074"/>
            </a:avLst>
          </a:prstGeom>
          <a:solidFill>
            <a:srgbClr val="FFFFFF"/>
          </a:solidFill>
          <a:ln w="25399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426039" y="2292846"/>
            <a:ext cx="4444889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Dinner staff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6426039" y="2737664"/>
            <a:ext cx="4698882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Mrs West, </a:t>
            </a:r>
            <a:r>
              <a:rPr lang="en-US" sz="1700" dirty="0" err="1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Ms</a:t>
            </a: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 Bayley, Mrs Dodd, Mr Cox</a:t>
            </a:r>
            <a:endParaRPr lang="en-US" sz="1700" dirty="0"/>
          </a:p>
        </p:txBody>
      </p:sp>
      <p:sp>
        <p:nvSpPr>
          <p:cNvPr id="13" name="Shape 10"/>
          <p:cNvSpPr/>
          <p:nvPr/>
        </p:nvSpPr>
        <p:spPr>
          <a:xfrm>
            <a:off x="1066773" y="3352701"/>
            <a:ext cx="3251119" cy="1075035"/>
          </a:xfrm>
          <a:prstGeom prst="roundRect">
            <a:avLst>
              <a:gd name="adj" fmla="val 18074"/>
            </a:avLst>
          </a:prstGeom>
          <a:solidFill>
            <a:srgbClr val="FFFFFF"/>
          </a:solidFill>
          <a:ln w="25399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320767" y="3520182"/>
            <a:ext cx="2743131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Cleaner in charge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1320767" y="3964999"/>
            <a:ext cx="299712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Mrs Harrison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4470288" y="3352701"/>
            <a:ext cx="3251119" cy="1075035"/>
          </a:xfrm>
          <a:prstGeom prst="roundRect">
            <a:avLst>
              <a:gd name="adj" fmla="val 18074"/>
            </a:avLst>
          </a:prstGeom>
          <a:solidFill>
            <a:srgbClr val="FFFFFF"/>
          </a:solidFill>
          <a:ln w="25399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4724282" y="3520182"/>
            <a:ext cx="2743131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Office manager</a:t>
            </a:r>
            <a:endParaRPr lang="en-US" sz="1900" dirty="0"/>
          </a:p>
        </p:txBody>
      </p:sp>
      <p:sp>
        <p:nvSpPr>
          <p:cNvPr id="18" name="Text 15"/>
          <p:cNvSpPr/>
          <p:nvPr/>
        </p:nvSpPr>
        <p:spPr>
          <a:xfrm>
            <a:off x="4724282" y="3964999"/>
            <a:ext cx="299712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Mrs Flatt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7873803" y="3352701"/>
            <a:ext cx="3251119" cy="1075035"/>
          </a:xfrm>
          <a:prstGeom prst="roundRect">
            <a:avLst>
              <a:gd name="adj" fmla="val 18074"/>
            </a:avLst>
          </a:prstGeom>
          <a:solidFill>
            <a:srgbClr val="FFFFFF"/>
          </a:solidFill>
          <a:ln w="25399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8127797" y="3520182"/>
            <a:ext cx="2743131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Sports lead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8127797" y="3964999"/>
            <a:ext cx="299712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Mr Cox</a:t>
            </a:r>
            <a:endParaRPr lang="en-US" sz="1700" dirty="0"/>
          </a:p>
        </p:txBody>
      </p:sp>
      <p:sp>
        <p:nvSpPr>
          <p:cNvPr id="22" name="Shape 19"/>
          <p:cNvSpPr/>
          <p:nvPr/>
        </p:nvSpPr>
        <p:spPr>
          <a:xfrm>
            <a:off x="1066773" y="4580037"/>
            <a:ext cx="4952876" cy="1075035"/>
          </a:xfrm>
          <a:prstGeom prst="roundRect">
            <a:avLst>
              <a:gd name="adj" fmla="val 18074"/>
            </a:avLst>
          </a:prstGeom>
          <a:solidFill>
            <a:srgbClr val="FFFFFF"/>
          </a:solidFill>
          <a:ln w="25399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1320767" y="4747518"/>
            <a:ext cx="4444889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Breakfast club</a:t>
            </a:r>
            <a:endParaRPr lang="en-US" sz="1900" dirty="0"/>
          </a:p>
        </p:txBody>
      </p:sp>
      <p:sp>
        <p:nvSpPr>
          <p:cNvPr id="24" name="Text 21"/>
          <p:cNvSpPr/>
          <p:nvPr/>
        </p:nvSpPr>
        <p:spPr>
          <a:xfrm>
            <a:off x="1320767" y="5192335"/>
            <a:ext cx="4698882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Mrs Croucher</a:t>
            </a:r>
            <a:endParaRPr lang="en-US" sz="1700" dirty="0"/>
          </a:p>
        </p:txBody>
      </p:sp>
      <p:sp>
        <p:nvSpPr>
          <p:cNvPr id="25" name="Shape 22"/>
          <p:cNvSpPr/>
          <p:nvPr/>
        </p:nvSpPr>
        <p:spPr>
          <a:xfrm>
            <a:off x="6172046" y="4580037"/>
            <a:ext cx="4952876" cy="1075035"/>
          </a:xfrm>
          <a:prstGeom prst="roundRect">
            <a:avLst>
              <a:gd name="adj" fmla="val 18074"/>
            </a:avLst>
          </a:prstGeom>
          <a:solidFill>
            <a:srgbClr val="FFFFFF"/>
          </a:solidFill>
          <a:ln w="25399">
            <a:solidFill>
              <a:srgbClr val="D6E3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3"/>
          <p:cNvSpPr/>
          <p:nvPr/>
        </p:nvSpPr>
        <p:spPr>
          <a:xfrm>
            <a:off x="6426039" y="4747518"/>
            <a:ext cx="4444889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After school club</a:t>
            </a:r>
            <a:endParaRPr lang="en-US" sz="1900" dirty="0"/>
          </a:p>
        </p:txBody>
      </p:sp>
      <p:sp>
        <p:nvSpPr>
          <p:cNvPr id="27" name="Text 24"/>
          <p:cNvSpPr/>
          <p:nvPr/>
        </p:nvSpPr>
        <p:spPr>
          <a:xfrm>
            <a:off x="6426039" y="5192335"/>
            <a:ext cx="4698882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Mr Cox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E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7987" y="254000"/>
            <a:ext cx="11175720" cy="6350000"/>
          </a:xfrm>
          <a:prstGeom prst="roundRect">
            <a:avLst>
              <a:gd name="adj" fmla="val 432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87380" y="556895"/>
            <a:ext cx="10616934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Joining Reception, step by step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787380" y="1112441"/>
            <a:ext cx="867646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01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787380" y="1414661"/>
            <a:ext cx="3335750" cy="19050"/>
          </a:xfrm>
          <a:prstGeom prst="rect">
            <a:avLst/>
          </a:prstGeom>
          <a:solidFill>
            <a:srgbClr val="EEA7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87380" y="1578273"/>
            <a:ext cx="3335750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Summer meeting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87380" y="2022773"/>
            <a:ext cx="3335750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One September intake. Meet the Head Teacher and Class Teacher in the summer term.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427923" y="1112441"/>
            <a:ext cx="868936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02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427923" y="1414661"/>
            <a:ext cx="3335750" cy="19050"/>
          </a:xfrm>
          <a:prstGeom prst="rect">
            <a:avLst/>
          </a:prstGeom>
          <a:solidFill>
            <a:srgbClr val="EEA7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427923" y="1578273"/>
            <a:ext cx="3335750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Two visits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4427923" y="2022773"/>
            <a:ext cx="3335750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Afternoon visits introduce the teacher, teaching assistant, classroom and resources.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068465" y="1112441"/>
            <a:ext cx="873897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03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068465" y="1414661"/>
            <a:ext cx="3335750" cy="19050"/>
          </a:xfrm>
          <a:prstGeom prst="rect">
            <a:avLst/>
          </a:prstGeom>
          <a:solidFill>
            <a:srgbClr val="EEA7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068465" y="1578273"/>
            <a:ext cx="3335750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Teddy Bear Picnic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8068465" y="2022773"/>
            <a:ext cx="3335750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On the third afternoon, children picnic while Mrs McMullon meets parents over tea and cake.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787380" y="3153866"/>
            <a:ext cx="890466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04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787380" y="3456087"/>
            <a:ext cx="3335750" cy="19050"/>
          </a:xfrm>
          <a:prstGeom prst="rect">
            <a:avLst/>
          </a:prstGeom>
          <a:solidFill>
            <a:srgbClr val="EEA7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787380" y="3619698"/>
            <a:ext cx="3335750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Pre-school links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787380" y="4064198"/>
            <a:ext cx="3335750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In Term 6, the Class Teacher and Teaching Assistant visit every setting and meet key workers.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427923" y="3153866"/>
            <a:ext cx="877369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05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4427923" y="3456087"/>
            <a:ext cx="3335750" cy="19050"/>
          </a:xfrm>
          <a:prstGeom prst="rect">
            <a:avLst/>
          </a:prstGeom>
          <a:solidFill>
            <a:srgbClr val="EEA7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427923" y="3619698"/>
            <a:ext cx="3335750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Transition box</a:t>
            </a:r>
            <a:endParaRPr lang="en-US" sz="1900" dirty="0"/>
          </a:p>
        </p:txBody>
      </p:sp>
      <p:sp>
        <p:nvSpPr>
          <p:cNvPr id="23" name="Text 21"/>
          <p:cNvSpPr/>
          <p:nvPr/>
        </p:nvSpPr>
        <p:spPr>
          <a:xfrm>
            <a:off x="4427923" y="4064198"/>
            <a:ext cx="3335750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Photos of staff and school go home in a box to fill with summer adventures.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068465" y="3153866"/>
            <a:ext cx="874095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06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8068465" y="3456087"/>
            <a:ext cx="3335750" cy="19050"/>
          </a:xfrm>
          <a:prstGeom prst="rect">
            <a:avLst/>
          </a:prstGeom>
          <a:solidFill>
            <a:srgbClr val="EEA7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068465" y="3619698"/>
            <a:ext cx="3335750" cy="3016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A gentle start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8068465" y="4064198"/>
            <a:ext cx="3335750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Term 1 starts with half days in week one, full days from week two. Parents drop off and collect in the classroom.</a:t>
            </a:r>
            <a:endParaRPr lang="en-US" sz="1500" dirty="0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380" y="5360392"/>
            <a:ext cx="1058241" cy="88890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7D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7987" y="254000"/>
            <a:ext cx="7721407" cy="6350000"/>
          </a:xfrm>
          <a:prstGeom prst="roundRect">
            <a:avLst>
              <a:gd name="adj" fmla="val 432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6582" y="506095"/>
            <a:ext cx="7264218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A typical day in Reception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36582" y="1061641"/>
          <a:ext cx="7264218" cy="5131666"/>
        </p:xfrm>
        <a:graphic>
          <a:graphicData uri="http://schemas.openxmlformats.org/drawingml/2006/table">
            <a:tbl>
              <a:tblPr/>
              <a:tblGrid>
                <a:gridCol w="27603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038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652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Time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Activity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652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8:40-8:55am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Children arrive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955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9:00am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Child-initiated and early morning activities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52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10:00-10:15am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Snack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652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10:15-10:30am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Break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52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10:30am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Teacher-led activity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652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10:50am-12:00pm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Child-initiated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652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12:00-1:00pm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Lunch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52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1:00-1:30pm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Phonics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652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1:30-2:30pm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Child-initiated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89553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2:30-3:00pm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Daily walk through the orchards and fields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3826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3:00pm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700" dirty="0">
                          <a:solidFill>
                            <a:srgbClr val="1F3340"/>
                          </a:solidFill>
                          <a:latin typeface="Lexend Deca" pitchFamily="34" charset="0"/>
                          <a:ea typeface="Lexend Deca" pitchFamily="34" charset="-122"/>
                          <a:cs typeface="Lexend Deca" pitchFamily="34" charset="0"/>
                        </a:rPr>
                        <a:t>Story time</a:t>
                      </a:r>
                      <a:endParaRPr lang="en-US" sz="1700" dirty="0">
                        <a:latin typeface="Lexend Deca" charset="0"/>
                        <a:ea typeface="Lexend Deca" charset="0"/>
                        <a:cs typeface="Lexend Deca" charset="0"/>
                      </a:endParaRPr>
                    </a:p>
                  </a:txBody>
                  <a:tcPr marL="161921" marR="161921" marT="25399" marB="25399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3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8534187" y="0"/>
            <a:ext cx="3657509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3580" y="279400"/>
            <a:ext cx="3098722" cy="459998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8813580" y="5476081"/>
            <a:ext cx="3098722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Reception children have a free school dinner or bring a packed lunch. Everyone eats and plays together.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CF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7987" y="254000"/>
            <a:ext cx="11175720" cy="6350000"/>
          </a:xfrm>
          <a:prstGeom prst="roundRect">
            <a:avLst>
              <a:gd name="adj" fmla="val 432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12780" y="582295"/>
            <a:ext cx="10566136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Inside the Reception classroom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12780" y="1140539"/>
            <a:ext cx="10566136" cy="62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A large learning space with its own toilets and a well-resourced outside area supports the seven areas of learning.</a:t>
            </a:r>
            <a:endParaRPr lang="en-US" sz="17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374" y="2186186"/>
            <a:ext cx="3647388" cy="2794000"/>
          </a:xfrm>
          <a:prstGeom prst="rect">
            <a:avLst/>
          </a:prstGeom>
        </p:spPr>
      </p:pic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2050" y="2186186"/>
            <a:ext cx="5587860" cy="279400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12780" y="5404842"/>
            <a:ext cx="10566136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Careful assessment and observation, including information from parents and other settings, shape the balance. If progress in a prime area raises concern, staff talk with parents and may involve the SENCo to access Additional Needs support.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E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87" y="228600"/>
            <a:ext cx="7247252" cy="3429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8060032" y="228600"/>
            <a:ext cx="3623676" cy="3429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761981" y="4013200"/>
            <a:ext cx="10667733" cy="2540000"/>
          </a:xfrm>
          <a:prstGeom prst="roundRect">
            <a:avLst>
              <a:gd name="adj" fmla="val 1080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1"/>
          <p:cNvSpPr/>
          <p:nvPr/>
        </p:nvSpPr>
        <p:spPr>
          <a:xfrm>
            <a:off x="1092173" y="4290695"/>
            <a:ext cx="1000735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Learning that spills outdoors</a:t>
            </a:r>
            <a:endParaRPr lang="en-US" sz="2600" dirty="0"/>
          </a:p>
        </p:txBody>
      </p:sp>
      <p:sp>
        <p:nvSpPr>
          <p:cNvPr id="6" name="Text 2"/>
          <p:cNvSpPr/>
          <p:nvPr/>
        </p:nvSpPr>
        <p:spPr>
          <a:xfrm>
            <a:off x="1092173" y="4846241"/>
            <a:ext cx="10007350" cy="1445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1500"/>
              </a:spcAft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Our large outside space inspires curiosity, physical challenge, exploration and imagination. Reception children free-flow outside throughout the day; staff help everyone try the full range.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A large canopy shelters smaller-scale activities. Forest School adventures range from den building to cooking on the fire pit.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7D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279393" y="302895"/>
            <a:ext cx="11632909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Seven areas of learning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279393" y="861139"/>
            <a:ext cx="11912302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We follow the Early Years Foundation Stage through planned, purposeful play.</a:t>
            </a:r>
            <a:endParaRPr lang="en-US" sz="17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393" y="1369277"/>
            <a:ext cx="11577561" cy="518582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DD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76678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57668" y="381000"/>
            <a:ext cx="6553036" cy="60960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5587860" y="734695"/>
            <a:ext cx="5892653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How we know your child</a:t>
            </a:r>
            <a:endParaRPr lang="en-US" sz="2600" dirty="0"/>
          </a:p>
        </p:txBody>
      </p:sp>
      <p:sp>
        <p:nvSpPr>
          <p:cNvPr id="5" name="Shape 2"/>
          <p:cNvSpPr/>
          <p:nvPr/>
        </p:nvSpPr>
        <p:spPr>
          <a:xfrm>
            <a:off x="5587860" y="2053630"/>
            <a:ext cx="431789" cy="431800"/>
          </a:xfrm>
          <a:prstGeom prst="ellipse">
            <a:avLst/>
          </a:prstGeom>
          <a:solidFill>
            <a:srgbClr val="FFDD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743134" y="2161580"/>
            <a:ext cx="730728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b="1" dirty="0">
                <a:solidFill>
                  <a:srgbClr val="1F3340"/>
                </a:solidFill>
                <a:latin typeface="Lexend Deca Bold" pitchFamily="34" charset="0"/>
                <a:ea typeface="Lexend Deca Bold" pitchFamily="34" charset="-122"/>
                <a:cs typeface="Lexend Deca Bold" pitchFamily="34" charset="0"/>
              </a:rPr>
              <a:t>1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197445" y="2056328"/>
            <a:ext cx="5283068" cy="626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1F3340"/>
                </a:solidFill>
                <a:latin typeface="Lexend Deca Bold" pitchFamily="34" charset="0"/>
                <a:ea typeface="Lexend Deca Bold" pitchFamily="34" charset="-122"/>
                <a:cs typeface="Lexend Deca Bold" pitchFamily="34" charset="0"/>
              </a:rPr>
              <a:t>Notice each day.</a:t>
            </a: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 All adults observe children daily to support assessment.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5587860" y="2984500"/>
            <a:ext cx="431789" cy="431800"/>
          </a:xfrm>
          <a:prstGeom prst="ellipse">
            <a:avLst/>
          </a:prstGeom>
          <a:solidFill>
            <a:srgbClr val="FFDD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744523" y="3092450"/>
            <a:ext cx="727950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b="1" dirty="0">
                <a:solidFill>
                  <a:srgbClr val="1F3340"/>
                </a:solidFill>
                <a:latin typeface="Lexend Deca Bold" pitchFamily="34" charset="0"/>
                <a:ea typeface="Lexend Deca Bold" pitchFamily="34" charset="-122"/>
                <a:cs typeface="Lexend Deca Bold" pitchFamily="34" charset="0"/>
              </a:rPr>
              <a:t>2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6197445" y="2987199"/>
            <a:ext cx="5283068" cy="939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1F3340"/>
                </a:solidFill>
                <a:latin typeface="Lexend Deca Bold" pitchFamily="34" charset="0"/>
                <a:ea typeface="Lexend Deca Bold" pitchFamily="34" charset="-122"/>
                <a:cs typeface="Lexend Deca Bold" pitchFamily="34" charset="0"/>
              </a:rPr>
              <a:t>Share on Tapestry.</a:t>
            </a: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 Parents can view observations on our online learning journey from home and add their own.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5587860" y="4228405"/>
            <a:ext cx="431789" cy="431800"/>
          </a:xfrm>
          <a:prstGeom prst="ellipse">
            <a:avLst/>
          </a:prstGeom>
          <a:solidFill>
            <a:srgbClr val="FFDD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739860" y="4336355"/>
            <a:ext cx="737276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b="1" dirty="0">
                <a:solidFill>
                  <a:srgbClr val="1F3340"/>
                </a:solidFill>
                <a:latin typeface="Lexend Deca Bold" pitchFamily="34" charset="0"/>
                <a:ea typeface="Lexend Deca Bold" pitchFamily="34" charset="-122"/>
                <a:cs typeface="Lexend Deca Bold" pitchFamily="34" charset="0"/>
              </a:rPr>
              <a:t>3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6197445" y="4231104"/>
            <a:ext cx="5283068" cy="939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b="1" dirty="0">
                <a:solidFill>
                  <a:srgbClr val="1F3340"/>
                </a:solidFill>
                <a:latin typeface="Lexend Deca Bold" pitchFamily="34" charset="0"/>
                <a:ea typeface="Lexend Deca Bold" pitchFamily="34" charset="-122"/>
                <a:cs typeface="Lexend Deca Bold" pitchFamily="34" charset="0"/>
              </a:rPr>
              <a:t>Agree next steps.</a:t>
            </a: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 Each term, meet your child’s key person, look through their records and agree next steps together.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CF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7987" y="304800"/>
            <a:ext cx="11175720" cy="624840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12780" y="633095"/>
            <a:ext cx="10566136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Safe, secure and well looked after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12780" y="1433909"/>
            <a:ext cx="6402327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Safe collection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812780" y="1908889"/>
            <a:ext cx="6402327" cy="1252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Tell the office or class teacher through Class Dojo who is collecting your child. Introduce new collectors: we never release a child to an unknown person. A responsible adult must bring and collect Reception children.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12780" y="3368675"/>
            <a:ext cx="6402327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People you can talk to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812780" y="3840956"/>
            <a:ext cx="6402327" cy="1692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Children learn best when healthy, safe and secure. Our open-door policy helps parents and staff share each child’s needs.</a:t>
            </a:r>
            <a:endParaRPr lang="en-US" sz="17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Three staff form our designated safeguarding team. All staff have regular training; our safeguarding policy is on the website.</a:t>
            </a:r>
            <a:endParaRPr lang="en-US" sz="17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790" y="1417241"/>
            <a:ext cx="3249531" cy="380732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7D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2286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61981" y="2489200"/>
            <a:ext cx="10667733" cy="4089400"/>
          </a:xfrm>
          <a:prstGeom prst="roundRect">
            <a:avLst>
              <a:gd name="adj" fmla="val 6708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1092173" y="2766695"/>
            <a:ext cx="10007350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Growing independence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1092173" y="3324939"/>
            <a:ext cx="10337541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Children develop at different rates, and adults always help. At home, encourage your child to: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1092173" y="3828951"/>
            <a:ext cx="4851279" cy="13061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5440" indent="-345440" algn="l">
              <a:lnSpc>
                <a:spcPct val="121000"/>
              </a:lnSpc>
              <a:buSzPct val="100000"/>
              <a:buChar char="•"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Put on their coat and fasten shoes. Slip-ons or Velcro help.</a:t>
            </a:r>
            <a:endParaRPr lang="en-US" sz="1700" dirty="0"/>
          </a:p>
          <a:p>
            <a:pPr marL="345440" indent="-345440" algn="l">
              <a:lnSpc>
                <a:spcPct val="121000"/>
              </a:lnSpc>
              <a:buSzPct val="100000"/>
              <a:buChar char="•"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Use and flush the toilet; wash and dry hands.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248244" y="3828951"/>
            <a:ext cx="4851279" cy="13061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5440" indent="-345440" algn="l">
              <a:lnSpc>
                <a:spcPct val="121000"/>
              </a:lnSpc>
              <a:buSzPct val="100000"/>
              <a:buChar char="•"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Use a tissue and cover coughs and sneezes.</a:t>
            </a:r>
            <a:endParaRPr lang="en-US" sz="1700" dirty="0"/>
          </a:p>
          <a:p>
            <a:pPr marL="345440" indent="-345440" algn="l">
              <a:lnSpc>
                <a:spcPct val="121000"/>
              </a:lnSpc>
              <a:buSzPct val="100000"/>
              <a:buChar char="•"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Ask politely for help and open their lunch box.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1092173" y="5331123"/>
            <a:ext cx="1000735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Children ideally should be out of nappies, including pull-ups, unless there is an additional or medical need. Staff are happy to offer strategies and advice.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E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7987" y="254000"/>
            <a:ext cx="11175720" cy="6350000"/>
          </a:xfrm>
          <a:prstGeom prst="roundRect">
            <a:avLst>
              <a:gd name="adj" fmla="val 432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87380" y="556895"/>
            <a:ext cx="10616934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Inclusion, attendance and snacks</a:t>
            </a:r>
            <a:endParaRPr lang="en-US" sz="2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380" y="1112441"/>
            <a:ext cx="1904952" cy="107156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87380" y="2394347"/>
            <a:ext cx="3335750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Inclusion</a:t>
            </a:r>
            <a:endParaRPr lang="en-US" sz="2100" dirty="0"/>
          </a:p>
        </p:txBody>
      </p:sp>
      <p:sp>
        <p:nvSpPr>
          <p:cNvPr id="6" name="Text 3"/>
          <p:cNvSpPr/>
          <p:nvPr/>
        </p:nvSpPr>
        <p:spPr>
          <a:xfrm>
            <a:off x="787380" y="2869009"/>
            <a:ext cx="3335750" cy="1657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We are very inclusive, work closely with outside agencies and have a full-time SENCo. Our FLO, Mrs Potter, supports families, including with financial support or counselling.</a:t>
            </a:r>
            <a:endParaRPr lang="en-US" sz="15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923" y="1112441"/>
            <a:ext cx="1904952" cy="107156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27923" y="2394347"/>
            <a:ext cx="4169762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Attendance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4427923" y="2866628"/>
            <a:ext cx="4169762" cy="20605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spcAft>
                <a:spcPts val="950"/>
              </a:spcAft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Attend five days a week for the full curriculum. Contact the office if your child is unwell.</a:t>
            </a:r>
            <a:endParaRPr lang="en-US" sz="1500" dirty="0"/>
          </a:p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Minor accidents receive an end-of-session form. A bumped head means a phone call and letter. A first aider cares for illness or serious injury, and parents are contacted.</a:t>
            </a:r>
            <a:endParaRPr lang="en-US" sz="15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2477" y="1112441"/>
            <a:ext cx="1904952" cy="107156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902477" y="2394347"/>
            <a:ext cx="2501837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Snacks</a:t>
            </a:r>
            <a:endParaRPr lang="en-US" sz="2100" dirty="0"/>
          </a:p>
        </p:txBody>
      </p:sp>
      <p:sp>
        <p:nvSpPr>
          <p:cNvPr id="12" name="Text 7"/>
          <p:cNvSpPr/>
          <p:nvPr/>
        </p:nvSpPr>
        <p:spPr>
          <a:xfrm>
            <a:off x="8902477" y="2869009"/>
            <a:ext cx="2501837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Every session includes a free healthy snack: milk or water with fruit or vegetables.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F33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61981" y="1292324"/>
            <a:ext cx="10667733" cy="4629547"/>
          </a:xfrm>
          <a:prstGeom prst="roundRect">
            <a:avLst>
              <a:gd name="adj" fmla="val 5925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1117572" y="1671419"/>
            <a:ext cx="9956551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Behaviour: kindness and respect</a:t>
            </a:r>
            <a:endParaRPr lang="en-US" sz="2600" dirty="0"/>
          </a:p>
        </p:txBody>
      </p:sp>
      <p:sp>
        <p:nvSpPr>
          <p:cNvPr id="7" name="Text 4"/>
          <p:cNvSpPr/>
          <p:nvPr/>
        </p:nvSpPr>
        <p:spPr>
          <a:xfrm>
            <a:off x="1117572" y="2229664"/>
            <a:ext cx="10312142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Personal safety, wellbeing, kindness and respect for all underpin our standards.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1117572" y="2667000"/>
            <a:ext cx="4749582" cy="38100"/>
          </a:xfrm>
          <a:prstGeom prst="rect">
            <a:avLst/>
          </a:prstGeom>
          <a:solidFill>
            <a:srgbClr val="EEA7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346166" y="2950369"/>
            <a:ext cx="4292393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Clear expectations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1346166" y="3425349"/>
            <a:ext cx="4292393" cy="1252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In the first weeks, we discuss rules and expectations with children. A consistent approach gives clear boundaries and a secure environment.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6324343" y="2667000"/>
            <a:ext cx="4749681" cy="38100"/>
          </a:xfrm>
          <a:prstGeom prst="rect">
            <a:avLst/>
          </a:prstGeom>
          <a:solidFill>
            <a:srgbClr val="EEA7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552937" y="2950369"/>
            <a:ext cx="4292493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Positive relationships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6552937" y="3425349"/>
            <a:ext cx="4292493" cy="15651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We praise good behaviour and give gentle reminders. Staff share concerns and exceptional behaviour with parents, building positive relationships through close, continued liaison.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1117572" y="5349617"/>
            <a:ext cx="10312142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00" kern="100" spc="6" dirty="0">
                <a:solidFill>
                  <a:srgbClr val="00000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See our behaviour policy for details.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6CF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7987" y="304800"/>
            <a:ext cx="11175720" cy="6248400"/>
          </a:xfrm>
          <a:prstGeom prst="roundRect">
            <a:avLst>
              <a:gd name="adj" fmla="val 439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812780" y="633095"/>
            <a:ext cx="10566136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School uniform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812780" y="1191022"/>
            <a:ext cx="10566136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We expect all children in uniform, proud to belong to Rodmersham School. Logo items are sold by Forster’s in Sittingbourne. High-street items are fine; Forster’s sells iron-on badges at a small cost.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812780" y="2163366"/>
            <a:ext cx="6402327" cy="27741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5440" indent="-345440" algn="l">
              <a:lnSpc>
                <a:spcPct val="121000"/>
              </a:lnSpc>
              <a:buSzPct val="100000"/>
              <a:buChar char="•"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Grey trousers, skirt or pinafore</a:t>
            </a:r>
            <a:endParaRPr lang="en-US" sz="1700" dirty="0"/>
          </a:p>
          <a:p>
            <a:pPr marL="345440" indent="-345440" algn="l">
              <a:lnSpc>
                <a:spcPct val="121000"/>
              </a:lnSpc>
              <a:buSzPct val="100000"/>
              <a:buChar char="•"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White polo shirt or blouse</a:t>
            </a:r>
            <a:endParaRPr lang="en-US" sz="1700" dirty="0"/>
          </a:p>
          <a:p>
            <a:pPr marL="345440" indent="-345440" algn="l">
              <a:lnSpc>
                <a:spcPct val="121000"/>
              </a:lnSpc>
              <a:buSzPct val="100000"/>
              <a:buChar char="•"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Navy sweatshirt or cardigan</a:t>
            </a:r>
            <a:endParaRPr lang="en-US" sz="1700" dirty="0"/>
          </a:p>
          <a:p>
            <a:pPr marL="345440" indent="-345440" algn="l">
              <a:lnSpc>
                <a:spcPct val="121000"/>
              </a:lnSpc>
              <a:buSzPct val="100000"/>
              <a:buChar char="•"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Navy zipped fleece with logo; navy waterproof zipped fleece with logo</a:t>
            </a:r>
            <a:endParaRPr lang="en-US" sz="1700" dirty="0"/>
          </a:p>
          <a:p>
            <a:pPr marL="345440" indent="-345440" algn="l">
              <a:lnSpc>
                <a:spcPct val="121000"/>
              </a:lnSpc>
              <a:buSzPct val="100000"/>
              <a:buChar char="•"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Grey or white ankle socks in summer; grey or black tights in winter</a:t>
            </a:r>
            <a:endParaRPr lang="en-US" sz="1700" dirty="0"/>
          </a:p>
          <a:p>
            <a:pPr marL="345440" indent="-345440" algn="l">
              <a:lnSpc>
                <a:spcPct val="121000"/>
              </a:lnSpc>
              <a:buSzPct val="100000"/>
              <a:buChar char="•"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Blue and white striped or checked summer dress</a:t>
            </a: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0790" y="2163366"/>
            <a:ext cx="3249531" cy="2242741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A7D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7987" y="254000"/>
            <a:ext cx="11175720" cy="6350000"/>
          </a:xfrm>
          <a:prstGeom prst="roundRect">
            <a:avLst>
              <a:gd name="adj" fmla="val 4320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87380" y="556895"/>
            <a:ext cx="10616934" cy="3631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26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PE kit and personal belongings</a:t>
            </a:r>
            <a:endParaRPr lang="en-US" sz="26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975" y="1341041"/>
            <a:ext cx="2590735" cy="33813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292393" y="1357709"/>
            <a:ext cx="7111921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Pack and name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4292393" y="1832372"/>
            <a:ext cx="7111921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Named PE bag: white round-necked T-shirt, blue or black shorts and trainers. In winter, add dark blue or black tracksuit or jogging bottoms and sweatshirt. A book bag, summer hat and sun cream are useful. Name all clothing and equipment; check names stay visible.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4292393" y="3145234"/>
            <a:ext cx="7111921" cy="333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00" dirty="0">
                <a:solidFill>
                  <a:srgbClr val="1F3340"/>
                </a:solidFill>
                <a:latin typeface="Lexend Deca SemiBold" pitchFamily="34" charset="0"/>
                <a:ea typeface="Lexend Deca SemiBold" pitchFamily="34" charset="-122"/>
                <a:cs typeface="Lexend Deca SemiBold" pitchFamily="34" charset="0"/>
              </a:rPr>
              <a:t>Hair and jewellery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4292393" y="3619897"/>
            <a:ext cx="7111921" cy="1104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5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No make-up or coloured hair; tie long hair back. No jewellery except KS2 watches and small pierced-ear studs. Children must remove studs themselves for PE; no child wearing earrings can take part. Pierce ears at the start of the summer holidays.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4292393" y="4855607"/>
            <a:ext cx="7111921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00" kern="100" spc="6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KCC and Rodmersham School accept no responsibility for personal effects.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7D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99756" y="767861"/>
            <a:ext cx="8254793" cy="2303661"/>
          </a:xfrm>
          <a:prstGeom prst="roundRect">
            <a:avLst>
              <a:gd name="adj" fmla="val 11908"/>
            </a:avLst>
          </a:prstGeom>
          <a:solidFill>
            <a:srgbClr val="FFFFFF"/>
          </a:solidFill>
          <a:ln/>
          <a:effectLst>
            <a:outerShdw blurRad="127" dist="36830" dir="5400000" algn="bl" rotWithShape="0">
              <a:srgbClr val="1F334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29947" y="1121668"/>
            <a:ext cx="7594410" cy="474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3400" dirty="0">
                <a:solidFill>
                  <a:srgbClr val="1F3340"/>
                </a:solidFill>
                <a:latin typeface="Alfa Slab One" pitchFamily="34" charset="0"/>
                <a:ea typeface="Alfa Slab One" pitchFamily="34" charset="-122"/>
                <a:cs typeface="Alfa Slab One" pitchFamily="34" charset="0"/>
              </a:rPr>
              <a:t>We’d love to meet you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629947" y="1610581"/>
            <a:ext cx="8203995" cy="313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700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Come and get to know Rodmersham School.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629947" y="2051877"/>
            <a:ext cx="7594410" cy="4456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00" kern="100" spc="6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www.Rodmersham.kent.sch.uk</a:t>
            </a:r>
            <a:endParaRPr lang="en-US" sz="1300" dirty="0"/>
          </a:p>
          <a:p>
            <a:pPr marL="0" indent="0" algn="l">
              <a:lnSpc>
                <a:spcPct val="113000"/>
              </a:lnSpc>
              <a:buNone/>
            </a:pPr>
            <a:r>
              <a:rPr lang="en-US" sz="1300" kern="100" spc="6" dirty="0">
                <a:solidFill>
                  <a:srgbClr val="1F3340"/>
                </a:solidFill>
                <a:latin typeface="Lexend Deca" pitchFamily="34" charset="0"/>
                <a:ea typeface="Lexend Deca" pitchFamily="34" charset="-122"/>
                <a:cs typeface="Lexend Deca" pitchFamily="34" charset="0"/>
              </a:rPr>
              <a:t>headteacher@rodmersham.kent.sch.uk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1339</Words>
  <Application>Microsoft Macintosh PowerPoint</Application>
  <PresentationFormat>Widescreen</PresentationFormat>
  <Paragraphs>195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Lexend Deca SemiBold</vt:lpstr>
      <vt:lpstr>Alfa Slab One</vt:lpstr>
      <vt:lpstr>Lexend Deca</vt:lpstr>
      <vt:lpstr>Lexend Deca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Nicola McMullon</cp:lastModifiedBy>
  <cp:revision>2</cp:revision>
  <dcterms:created xsi:type="dcterms:W3CDTF">2026-11-04T14:27:50Z</dcterms:created>
  <dcterms:modified xsi:type="dcterms:W3CDTF">2026-11-04T15:31:42Z</dcterms:modified>
</cp:coreProperties>
</file>